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305" r:id="rId2"/>
    <p:sldId id="341" r:id="rId3"/>
    <p:sldId id="343" r:id="rId4"/>
    <p:sldId id="354" r:id="rId5"/>
    <p:sldId id="359" r:id="rId6"/>
    <p:sldId id="344" r:id="rId7"/>
    <p:sldId id="345" r:id="rId8"/>
    <p:sldId id="346" r:id="rId9"/>
    <p:sldId id="347" r:id="rId10"/>
    <p:sldId id="355" r:id="rId11"/>
    <p:sldId id="351" r:id="rId12"/>
    <p:sldId id="356" r:id="rId13"/>
    <p:sldId id="357" r:id="rId14"/>
    <p:sldId id="358" r:id="rId15"/>
    <p:sldId id="353" r:id="rId16"/>
    <p:sldId id="349" r:id="rId17"/>
  </p:sldIdLst>
  <p:sldSz cx="9144000" cy="6858000" type="screen4x3"/>
  <p:notesSz cx="6858000" cy="99456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C9EB"/>
    <a:srgbClr val="AD903A"/>
    <a:srgbClr val="7FBDA8"/>
    <a:srgbClr val="6AB1BD"/>
    <a:srgbClr val="C4675E"/>
    <a:srgbClr val="6D5C8C"/>
    <a:srgbClr val="B89991"/>
    <a:srgbClr val="A9A8B6"/>
    <a:srgbClr val="082347"/>
    <a:srgbClr val="16C0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27" autoAdjust="0"/>
    <p:restoredTop sz="94660"/>
  </p:normalViewPr>
  <p:slideViewPr>
    <p:cSldViewPr showGuides="1">
      <p:cViewPr>
        <p:scale>
          <a:sx n="66" d="100"/>
          <a:sy n="66" d="100"/>
        </p:scale>
        <p:origin x="-1524" y="-186"/>
      </p:cViewPr>
      <p:guideLst>
        <p:guide orient="horz" pos="2160"/>
        <p:guide pos="499"/>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53" d="100"/>
          <a:sy n="53" d="100"/>
        </p:scale>
        <p:origin x="-2868" y="-90"/>
      </p:cViewPr>
      <p:guideLst>
        <p:guide orient="horz" pos="3133"/>
        <p:guide pos="216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71800" cy="497285"/>
          </a:xfrm>
          <a:prstGeom prst="rect">
            <a:avLst/>
          </a:prstGeom>
        </p:spPr>
        <p:txBody>
          <a:bodyPr vert="horz" lIns="91859" tIns="45930" rIns="91859" bIns="45930" rtlCol="0"/>
          <a:lstStyle>
            <a:lvl1pPr algn="l">
              <a:defRPr sz="1200"/>
            </a:lvl1pPr>
          </a:lstStyle>
          <a:p>
            <a:endParaRPr lang="fr-FR"/>
          </a:p>
        </p:txBody>
      </p:sp>
      <p:sp>
        <p:nvSpPr>
          <p:cNvPr id="3" name="Espace réservé de la date 2"/>
          <p:cNvSpPr>
            <a:spLocks noGrp="1"/>
          </p:cNvSpPr>
          <p:nvPr>
            <p:ph type="dt" sz="quarter" idx="1"/>
          </p:nvPr>
        </p:nvSpPr>
        <p:spPr>
          <a:xfrm>
            <a:off x="3884615" y="1"/>
            <a:ext cx="2971800" cy="497285"/>
          </a:xfrm>
          <a:prstGeom prst="rect">
            <a:avLst/>
          </a:prstGeom>
        </p:spPr>
        <p:txBody>
          <a:bodyPr vert="horz" lIns="91859" tIns="45930" rIns="91859" bIns="45930" rtlCol="0"/>
          <a:lstStyle>
            <a:lvl1pPr algn="r">
              <a:defRPr sz="1200"/>
            </a:lvl1pPr>
          </a:lstStyle>
          <a:p>
            <a:fld id="{D4FD4216-6967-481C-981F-77ACB57A8DE6}" type="datetimeFigureOut">
              <a:rPr lang="fr-FR" smtClean="0"/>
              <a:t>21/10/2014</a:t>
            </a:fld>
            <a:endParaRPr lang="fr-FR"/>
          </a:p>
        </p:txBody>
      </p:sp>
      <p:sp>
        <p:nvSpPr>
          <p:cNvPr id="4" name="Espace réservé du pied de page 3"/>
          <p:cNvSpPr>
            <a:spLocks noGrp="1"/>
          </p:cNvSpPr>
          <p:nvPr>
            <p:ph type="ftr" sz="quarter" idx="2"/>
          </p:nvPr>
        </p:nvSpPr>
        <p:spPr>
          <a:xfrm>
            <a:off x="0" y="9446678"/>
            <a:ext cx="2971800" cy="497285"/>
          </a:xfrm>
          <a:prstGeom prst="rect">
            <a:avLst/>
          </a:prstGeom>
        </p:spPr>
        <p:txBody>
          <a:bodyPr vert="horz" lIns="91859" tIns="45930" rIns="91859" bIns="4593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5" y="9446678"/>
            <a:ext cx="2971800" cy="497285"/>
          </a:xfrm>
          <a:prstGeom prst="rect">
            <a:avLst/>
          </a:prstGeom>
        </p:spPr>
        <p:txBody>
          <a:bodyPr vert="horz" lIns="91859" tIns="45930" rIns="91859" bIns="45930" rtlCol="0" anchor="b"/>
          <a:lstStyle>
            <a:lvl1pPr algn="r">
              <a:defRPr sz="1200"/>
            </a:lvl1pPr>
          </a:lstStyle>
          <a:p>
            <a:fld id="{4EA96395-FA98-4F38-AAFA-38CB4A9F7D92}" type="slidenum">
              <a:rPr lang="fr-FR" smtClean="0"/>
              <a:t>‹N°›</a:t>
            </a:fld>
            <a:endParaRPr lang="fr-FR"/>
          </a:p>
        </p:txBody>
      </p:sp>
    </p:spTree>
    <p:extLst>
      <p:ext uri="{BB962C8B-B14F-4D97-AF65-F5344CB8AC3E}">
        <p14:creationId xmlns:p14="http://schemas.microsoft.com/office/powerpoint/2010/main" val="3138373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71800" cy="497285"/>
          </a:xfrm>
          <a:prstGeom prst="rect">
            <a:avLst/>
          </a:prstGeom>
        </p:spPr>
        <p:txBody>
          <a:bodyPr vert="horz" lIns="91859" tIns="45930" rIns="91859" bIns="45930" rtlCol="0"/>
          <a:lstStyle>
            <a:lvl1pPr algn="l">
              <a:defRPr sz="1200"/>
            </a:lvl1pPr>
          </a:lstStyle>
          <a:p>
            <a:endParaRPr lang="fr-FR"/>
          </a:p>
        </p:txBody>
      </p:sp>
      <p:sp>
        <p:nvSpPr>
          <p:cNvPr id="3" name="Espace réservé de la date 2"/>
          <p:cNvSpPr>
            <a:spLocks noGrp="1"/>
          </p:cNvSpPr>
          <p:nvPr>
            <p:ph type="dt" idx="1"/>
          </p:nvPr>
        </p:nvSpPr>
        <p:spPr>
          <a:xfrm>
            <a:off x="3884615" y="1"/>
            <a:ext cx="2971800" cy="497285"/>
          </a:xfrm>
          <a:prstGeom prst="rect">
            <a:avLst/>
          </a:prstGeom>
        </p:spPr>
        <p:txBody>
          <a:bodyPr vert="horz" lIns="91859" tIns="45930" rIns="91859" bIns="45930" rtlCol="0"/>
          <a:lstStyle>
            <a:lvl1pPr algn="r">
              <a:defRPr sz="1200"/>
            </a:lvl1pPr>
          </a:lstStyle>
          <a:p>
            <a:fld id="{C7EE5277-7BCB-4770-987D-CDF800DFA804}" type="datetimeFigureOut">
              <a:rPr lang="fr-FR" smtClean="0"/>
              <a:t>21/10/2014</a:t>
            </a:fld>
            <a:endParaRPr lang="fr-FR"/>
          </a:p>
        </p:txBody>
      </p:sp>
      <p:sp>
        <p:nvSpPr>
          <p:cNvPr id="4" name="Espace réservé de l'image des diapositives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859" tIns="45930" rIns="91859" bIns="45930" rtlCol="0" anchor="ctr"/>
          <a:lstStyle/>
          <a:p>
            <a:endParaRPr lang="fr-FR"/>
          </a:p>
        </p:txBody>
      </p:sp>
      <p:sp>
        <p:nvSpPr>
          <p:cNvPr id="5" name="Espace réservé des commentaires 4"/>
          <p:cNvSpPr>
            <a:spLocks noGrp="1"/>
          </p:cNvSpPr>
          <p:nvPr>
            <p:ph type="body" sz="quarter" idx="3"/>
          </p:nvPr>
        </p:nvSpPr>
        <p:spPr>
          <a:xfrm>
            <a:off x="685801" y="4724204"/>
            <a:ext cx="5486400" cy="4475559"/>
          </a:xfrm>
          <a:prstGeom prst="rect">
            <a:avLst/>
          </a:prstGeom>
        </p:spPr>
        <p:txBody>
          <a:bodyPr vert="horz" lIns="91859" tIns="45930" rIns="91859" bIns="4593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6678"/>
            <a:ext cx="2971800" cy="497285"/>
          </a:xfrm>
          <a:prstGeom prst="rect">
            <a:avLst/>
          </a:prstGeom>
        </p:spPr>
        <p:txBody>
          <a:bodyPr vert="horz" lIns="91859" tIns="45930" rIns="91859" bIns="4593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5" y="9446678"/>
            <a:ext cx="2971800" cy="497285"/>
          </a:xfrm>
          <a:prstGeom prst="rect">
            <a:avLst/>
          </a:prstGeom>
        </p:spPr>
        <p:txBody>
          <a:bodyPr vert="horz" lIns="91859" tIns="45930" rIns="91859" bIns="45930" rtlCol="0" anchor="b"/>
          <a:lstStyle>
            <a:lvl1pPr algn="r">
              <a:defRPr sz="1200"/>
            </a:lvl1pPr>
          </a:lstStyle>
          <a:p>
            <a:fld id="{7923F3DE-CEB4-4530-B572-182AEFA97081}" type="slidenum">
              <a:rPr lang="fr-FR" smtClean="0"/>
              <a:t>‹N°›</a:t>
            </a:fld>
            <a:endParaRPr lang="fr-FR"/>
          </a:p>
        </p:txBody>
      </p:sp>
    </p:spTree>
    <p:extLst>
      <p:ext uri="{BB962C8B-B14F-4D97-AF65-F5344CB8AC3E}">
        <p14:creationId xmlns:p14="http://schemas.microsoft.com/office/powerpoint/2010/main" val="1578810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7.jp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a:extLst>
              <a:ext uri="{28A0092B-C50C-407E-A947-70E740481C1C}">
                <a14:useLocalDpi xmlns:a14="http://schemas.microsoft.com/office/drawing/2010/main" val="0"/>
              </a:ext>
            </a:extLst>
          </a:blip>
          <a:srcRect l="12165" r="3151"/>
          <a:stretch/>
        </p:blipFill>
        <p:spPr>
          <a:xfrm>
            <a:off x="-96594" y="-16413"/>
            <a:ext cx="3862318" cy="6948523"/>
          </a:xfrm>
          <a:prstGeom prst="rect">
            <a:avLst/>
          </a:prstGeom>
        </p:spPr>
      </p:pic>
      <p:sp>
        <p:nvSpPr>
          <p:cNvPr id="15" name="Rectangle 14"/>
          <p:cNvSpPr/>
          <p:nvPr userDrawn="1"/>
        </p:nvSpPr>
        <p:spPr>
          <a:xfrm>
            <a:off x="1" y="1684656"/>
            <a:ext cx="8172400" cy="3590641"/>
          </a:xfrm>
          <a:prstGeom prst="rect">
            <a:avLst/>
          </a:prstGeom>
          <a:solidFill>
            <a:srgbClr val="D8E2E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0" tIns="396000" rtlCol="0" anchor="t"/>
          <a:lstStyle/>
          <a:p>
            <a:pPr algn="l"/>
            <a:r>
              <a:rPr lang="fr-FR" sz="7200" baseline="0" dirty="0" smtClean="0">
                <a:latin typeface="FFF Tusj" panose="02040802050405020203" pitchFamily="18" charset="0"/>
              </a:rPr>
              <a:t> </a:t>
            </a:r>
            <a:endParaRPr lang="fr-FR" sz="7200" dirty="0">
              <a:latin typeface="FFF Tusj" panose="02040802050405020203" pitchFamily="18" charset="0"/>
            </a:endParaRPr>
          </a:p>
        </p:txBody>
      </p:sp>
      <p:sp>
        <p:nvSpPr>
          <p:cNvPr id="16" name="Titre 1"/>
          <p:cNvSpPr txBox="1">
            <a:spLocks/>
          </p:cNvSpPr>
          <p:nvPr userDrawn="1"/>
        </p:nvSpPr>
        <p:spPr>
          <a:xfrm>
            <a:off x="-20466" y="1684656"/>
            <a:ext cx="7859764" cy="3105345"/>
          </a:xfrm>
          <a:prstGeom prst="rect">
            <a:avLst/>
          </a:prstGeom>
        </p:spPr>
        <p:txBody>
          <a:bodyPr vert="horz" lIns="792000" tIns="36000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6000" dirty="0">
              <a:latin typeface="FFF Tusj" panose="02040802050405020203" pitchFamily="18" charset="0"/>
            </a:endParaRPr>
          </a:p>
        </p:txBody>
      </p:sp>
      <p:sp>
        <p:nvSpPr>
          <p:cNvPr id="17" name="Sous-titre 2"/>
          <p:cNvSpPr txBox="1">
            <a:spLocks/>
          </p:cNvSpPr>
          <p:nvPr userDrawn="1"/>
        </p:nvSpPr>
        <p:spPr>
          <a:xfrm>
            <a:off x="3365592" y="4770319"/>
            <a:ext cx="5787135" cy="1260140"/>
          </a:xfrm>
          <a:prstGeom prst="rect">
            <a:avLst/>
          </a:prstGeom>
          <a:solidFill>
            <a:srgbClr val="00B0B9">
              <a:alpha val="70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buNone/>
            </a:pPr>
            <a:endParaRPr lang="fr-FR" sz="2400" dirty="0">
              <a:solidFill>
                <a:prstClr val="white"/>
              </a:solidFill>
              <a:latin typeface="Aller" panose="02000503030000020004" pitchFamily="2" charset="0"/>
            </a:endParaRPr>
          </a:p>
        </p:txBody>
      </p:sp>
      <p:pic>
        <p:nvPicPr>
          <p:cNvPr id="18"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85759" y="1972626"/>
            <a:ext cx="1066950" cy="1279401"/>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Connecteur droit 18"/>
          <p:cNvCxnSpPr/>
          <p:nvPr userDrawn="1"/>
        </p:nvCxnSpPr>
        <p:spPr>
          <a:xfrm>
            <a:off x="7839297" y="0"/>
            <a:ext cx="12663" cy="28889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Espace réservé du texte 16"/>
          <p:cNvSpPr>
            <a:spLocks noGrp="1"/>
          </p:cNvSpPr>
          <p:nvPr>
            <p:ph type="body" sz="quarter" idx="10"/>
          </p:nvPr>
        </p:nvSpPr>
        <p:spPr>
          <a:xfrm>
            <a:off x="-20467" y="1684656"/>
            <a:ext cx="7872427" cy="3105345"/>
          </a:xfrm>
          <a:prstGeom prst="rect">
            <a:avLst/>
          </a:prstGeom>
        </p:spPr>
        <p:txBody>
          <a:bodyPr lIns="1152000" tIns="396000"/>
          <a:lstStyle>
            <a:lvl1pPr marL="114300" indent="0">
              <a:buNone/>
              <a:defRPr sz="7200">
                <a:solidFill>
                  <a:schemeClr val="tx1"/>
                </a:solidFill>
                <a:latin typeface="FFF Tusj" panose="02040802050405020203" pitchFamily="18" charset="0"/>
              </a:defRPr>
            </a:lvl1pPr>
          </a:lstStyle>
          <a:p>
            <a:pPr lvl="0"/>
            <a:endParaRPr lang="fr-FR" dirty="0"/>
          </a:p>
        </p:txBody>
      </p:sp>
      <p:sp>
        <p:nvSpPr>
          <p:cNvPr id="22" name="Espace réservé du texte 16"/>
          <p:cNvSpPr>
            <a:spLocks noGrp="1"/>
          </p:cNvSpPr>
          <p:nvPr>
            <p:ph type="body" sz="quarter" idx="11"/>
          </p:nvPr>
        </p:nvSpPr>
        <p:spPr>
          <a:xfrm>
            <a:off x="3383493" y="4790002"/>
            <a:ext cx="5760508" cy="1240458"/>
          </a:xfrm>
          <a:prstGeom prst="rect">
            <a:avLst/>
          </a:prstGeom>
        </p:spPr>
        <p:txBody>
          <a:bodyPr/>
          <a:lstStyle>
            <a:lvl1pPr marL="114300" indent="0">
              <a:buNone/>
              <a:defRPr sz="2400">
                <a:solidFill>
                  <a:schemeClr val="bg1"/>
                </a:solidFill>
                <a:latin typeface="Aller" panose="02000503030000020004" pitchFamily="2" charset="0"/>
              </a:defRPr>
            </a:lvl1pPr>
          </a:lstStyle>
          <a:p>
            <a:pPr lvl="0"/>
            <a:endParaRPr lang="fr-FR" dirty="0"/>
          </a:p>
        </p:txBody>
      </p:sp>
      <p:sp>
        <p:nvSpPr>
          <p:cNvPr id="23" name="Espace réservé du texte 16"/>
          <p:cNvSpPr>
            <a:spLocks noGrp="1"/>
          </p:cNvSpPr>
          <p:nvPr>
            <p:ph type="body" sz="quarter" idx="12"/>
          </p:nvPr>
        </p:nvSpPr>
        <p:spPr>
          <a:xfrm rot="16200000">
            <a:off x="6638471" y="1537144"/>
            <a:ext cx="2756080" cy="329102"/>
          </a:xfrm>
          <a:prstGeom prst="rect">
            <a:avLst/>
          </a:prstGeom>
        </p:spPr>
        <p:txBody>
          <a:bodyPr/>
          <a:lstStyle>
            <a:lvl1pPr marL="114300" indent="0">
              <a:buNone/>
              <a:defRPr sz="1400">
                <a:solidFill>
                  <a:schemeClr val="tx1"/>
                </a:solidFill>
                <a:latin typeface="Aller" panose="02000503030000020004" pitchFamily="2" charset="0"/>
              </a:defRPr>
            </a:lvl1pPr>
          </a:lstStyle>
          <a:p>
            <a:pPr lvl="0"/>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omparaison">
    <p:spTree>
      <p:nvGrpSpPr>
        <p:cNvPr id="1" name=""/>
        <p:cNvGrpSpPr/>
        <p:nvPr/>
      </p:nvGrpSpPr>
      <p:grpSpPr>
        <a:xfrm>
          <a:off x="0" y="0"/>
          <a:ext cx="0" cy="0"/>
          <a:chOff x="0" y="0"/>
          <a:chExt cx="0" cy="0"/>
        </a:xfrm>
      </p:grpSpPr>
      <p:sp>
        <p:nvSpPr>
          <p:cNvPr id="14" name="Rectangle 13"/>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userDrawn="1"/>
        </p:nvSpPr>
        <p:spPr>
          <a:xfrm>
            <a:off x="381950" y="0"/>
            <a:ext cx="1080120" cy="1370957"/>
          </a:xfrm>
          <a:prstGeom prst="rect">
            <a:avLst/>
          </a:prstGeom>
          <a:solidFill>
            <a:srgbClr val="08234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316297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Deux contenus">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t="18238" b="7006"/>
          <a:stretch/>
        </p:blipFill>
        <p:spPr>
          <a:xfrm>
            <a:off x="3959604" y="-9976"/>
            <a:ext cx="5204054" cy="5824089"/>
          </a:xfrm>
          <a:prstGeom prst="rect">
            <a:avLst/>
          </a:prstGeom>
        </p:spPr>
      </p:pic>
      <p:pic>
        <p:nvPicPr>
          <p:cNvPr id="11" name="Picture 4" descr="E:\USH\CHARTE GRAPHIQUE - Nouvelle 2012\Nouveaux logos\JPG\USH_SIGN_INSTIT_CARTOUCH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sp>
        <p:nvSpPr>
          <p:cNvPr id="20" name="Rectangle 19"/>
          <p:cNvSpPr/>
          <p:nvPr userDrawn="1"/>
        </p:nvSpPr>
        <p:spPr>
          <a:xfrm>
            <a:off x="980" y="2029139"/>
            <a:ext cx="9144000" cy="3784975"/>
          </a:xfrm>
          <a:prstGeom prst="rect">
            <a:avLst/>
          </a:prstGeom>
          <a:solidFill>
            <a:srgbClr val="AD903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userDrawn="1"/>
        </p:nvSpPr>
        <p:spPr>
          <a:xfrm>
            <a:off x="26495" y="2258870"/>
            <a:ext cx="514061" cy="769441"/>
          </a:xfrm>
          <a:prstGeom prst="rect">
            <a:avLst/>
          </a:prstGeom>
          <a:noFill/>
        </p:spPr>
        <p:txBody>
          <a:bodyPr wrap="square" rtlCol="0">
            <a:spAutoFit/>
          </a:bodyPr>
          <a:lstStyle/>
          <a:p>
            <a:r>
              <a:rPr lang="fr-FR" sz="4400" dirty="0" smtClean="0">
                <a:latin typeface="FFF Tusj" panose="02040802050405020203" pitchFamily="18" charset="0"/>
              </a:rPr>
              <a:t>4</a:t>
            </a:r>
            <a:endParaRPr lang="fr-FR" sz="4400" dirty="0">
              <a:latin typeface="FFF Tusj" panose="02040802050405020203" pitchFamily="18" charset="0"/>
            </a:endParaRPr>
          </a:p>
        </p:txBody>
      </p:sp>
    </p:spTree>
    <p:extLst>
      <p:ext uri="{BB962C8B-B14F-4D97-AF65-F5344CB8AC3E}">
        <p14:creationId xmlns:p14="http://schemas.microsoft.com/office/powerpoint/2010/main" val="1498441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omparaison">
    <p:spTree>
      <p:nvGrpSpPr>
        <p:cNvPr id="1" name=""/>
        <p:cNvGrpSpPr/>
        <p:nvPr/>
      </p:nvGrpSpPr>
      <p:grpSpPr>
        <a:xfrm>
          <a:off x="0" y="0"/>
          <a:ext cx="0" cy="0"/>
          <a:chOff x="0" y="0"/>
          <a:chExt cx="0" cy="0"/>
        </a:xfrm>
      </p:grpSpPr>
      <p:sp>
        <p:nvSpPr>
          <p:cNvPr id="24" name="Rectangle 23"/>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userDrawn="1"/>
        </p:nvSpPr>
        <p:spPr>
          <a:xfrm>
            <a:off x="381950" y="0"/>
            <a:ext cx="1080120" cy="1370957"/>
          </a:xfrm>
          <a:prstGeom prst="rect">
            <a:avLst/>
          </a:prstGeom>
          <a:solidFill>
            <a:srgbClr val="AD903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20"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499024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AD903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316297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Deux contenus">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l="18404" t="4256" r="24899" b="10965"/>
          <a:stretch/>
        </p:blipFill>
        <p:spPr>
          <a:xfrm>
            <a:off x="3959621" y="0"/>
            <a:ext cx="5184379" cy="5814114"/>
          </a:xfrm>
          <a:prstGeom prst="rect">
            <a:avLst/>
          </a:prstGeom>
        </p:spPr>
      </p:pic>
      <p:pic>
        <p:nvPicPr>
          <p:cNvPr id="11" name="Picture 4" descr="E:\USH\CHARTE GRAPHIQUE - Nouvelle 2012\Nouveaux logos\JPG\USH_SIGN_INSTIT_CARTOUCH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sp>
        <p:nvSpPr>
          <p:cNvPr id="20" name="Rectangle 19"/>
          <p:cNvSpPr/>
          <p:nvPr userDrawn="1"/>
        </p:nvSpPr>
        <p:spPr>
          <a:xfrm>
            <a:off x="980" y="2029139"/>
            <a:ext cx="9144000" cy="3784975"/>
          </a:xfrm>
          <a:prstGeom prst="rect">
            <a:avLst/>
          </a:prstGeom>
          <a:solidFill>
            <a:srgbClr val="7FBDA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userDrawn="1"/>
        </p:nvSpPr>
        <p:spPr>
          <a:xfrm>
            <a:off x="71500" y="2303875"/>
            <a:ext cx="514061" cy="769441"/>
          </a:xfrm>
          <a:prstGeom prst="rect">
            <a:avLst/>
          </a:prstGeom>
          <a:noFill/>
        </p:spPr>
        <p:txBody>
          <a:bodyPr wrap="square" rtlCol="0">
            <a:spAutoFit/>
          </a:bodyPr>
          <a:lstStyle/>
          <a:p>
            <a:r>
              <a:rPr lang="fr-FR" sz="4400" dirty="0" smtClean="0">
                <a:latin typeface="FFF Tusj" panose="02040802050405020203" pitchFamily="18" charset="0"/>
              </a:rPr>
              <a:t>5</a:t>
            </a:r>
            <a:endParaRPr lang="fr-FR" sz="4400" dirty="0">
              <a:latin typeface="FFF Tusj" panose="02040802050405020203" pitchFamily="18" charset="0"/>
            </a:endParaRPr>
          </a:p>
        </p:txBody>
      </p:sp>
    </p:spTree>
    <p:extLst>
      <p:ext uri="{BB962C8B-B14F-4D97-AF65-F5344CB8AC3E}">
        <p14:creationId xmlns:p14="http://schemas.microsoft.com/office/powerpoint/2010/main" val="1498441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7FBDA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20"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4990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7FBDA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316297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Deux contenus">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r="43399" b="4455"/>
          <a:stretch/>
        </p:blipFill>
        <p:spPr>
          <a:xfrm>
            <a:off x="3968436" y="-13161"/>
            <a:ext cx="5175564" cy="5827275"/>
          </a:xfrm>
          <a:prstGeom prst="rect">
            <a:avLst/>
          </a:prstGeom>
        </p:spPr>
      </p:pic>
      <p:pic>
        <p:nvPicPr>
          <p:cNvPr id="11" name="Picture 4" descr="E:\USH\CHARTE GRAPHIQUE - Nouvelle 2012\Nouveaux logos\JPG\USH_SIGN_INSTIT_CARTOUCH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sp>
        <p:nvSpPr>
          <p:cNvPr id="20" name="Rectangle 19"/>
          <p:cNvSpPr/>
          <p:nvPr userDrawn="1"/>
        </p:nvSpPr>
        <p:spPr>
          <a:xfrm>
            <a:off x="980" y="2029139"/>
            <a:ext cx="9144000" cy="3784975"/>
          </a:xfrm>
          <a:prstGeom prst="rect">
            <a:avLst/>
          </a:prstGeom>
          <a:solidFill>
            <a:srgbClr val="6AB1B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userDrawn="1"/>
        </p:nvSpPr>
        <p:spPr>
          <a:xfrm>
            <a:off x="55153" y="2346206"/>
            <a:ext cx="514061" cy="769441"/>
          </a:xfrm>
          <a:prstGeom prst="rect">
            <a:avLst/>
          </a:prstGeom>
          <a:noFill/>
        </p:spPr>
        <p:txBody>
          <a:bodyPr wrap="square" rtlCol="0">
            <a:spAutoFit/>
          </a:bodyPr>
          <a:lstStyle/>
          <a:p>
            <a:r>
              <a:rPr lang="fr-FR" sz="4400" dirty="0" smtClean="0">
                <a:latin typeface="FFF Tusj" panose="02040802050405020203" pitchFamily="18" charset="0"/>
              </a:rPr>
              <a:t>6</a:t>
            </a:r>
            <a:endParaRPr lang="fr-FR" sz="4400" dirty="0">
              <a:latin typeface="FFF Tusj" panose="02040802050405020203" pitchFamily="18" charset="0"/>
            </a:endParaRPr>
          </a:p>
        </p:txBody>
      </p:sp>
    </p:spTree>
    <p:extLst>
      <p:ext uri="{BB962C8B-B14F-4D97-AF65-F5344CB8AC3E}">
        <p14:creationId xmlns:p14="http://schemas.microsoft.com/office/powerpoint/2010/main" val="1498441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6AB1B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20"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499024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6AB1B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31629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t="-246" b="25752"/>
          <a:stretch/>
        </p:blipFill>
        <p:spPr>
          <a:xfrm>
            <a:off x="3954483" y="-81390"/>
            <a:ext cx="5190497" cy="5895505"/>
          </a:xfrm>
          <a:prstGeom prst="rect">
            <a:avLst/>
          </a:prstGeom>
        </p:spPr>
      </p:pic>
      <p:sp>
        <p:nvSpPr>
          <p:cNvPr id="9" name="Rectangle 8"/>
          <p:cNvSpPr/>
          <p:nvPr userDrawn="1"/>
        </p:nvSpPr>
        <p:spPr>
          <a:xfrm>
            <a:off x="980" y="2029139"/>
            <a:ext cx="9144000" cy="3784975"/>
          </a:xfrm>
          <a:prstGeom prst="rect">
            <a:avLst/>
          </a:prstGeom>
          <a:solidFill>
            <a:srgbClr val="ABD26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E:\USH\CHARTE GRAPHIQUE - Nouvelle 2012\Nouveaux logos\JPG\USH_SIGN_INSTIT_CARTOUCHE.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userDrawn="1"/>
        </p:nvSpPr>
        <p:spPr>
          <a:xfrm>
            <a:off x="116504" y="2346205"/>
            <a:ext cx="514061" cy="769441"/>
          </a:xfrm>
          <a:prstGeom prst="rect">
            <a:avLst/>
          </a:prstGeom>
          <a:noFill/>
        </p:spPr>
        <p:txBody>
          <a:bodyPr wrap="square" rtlCol="0">
            <a:spAutoFit/>
          </a:bodyPr>
          <a:lstStyle/>
          <a:p>
            <a:r>
              <a:rPr lang="fr-FR" sz="4400" dirty="0" smtClean="0">
                <a:latin typeface="FFF Tusj" panose="02040802050405020203" pitchFamily="18" charset="0"/>
              </a:rPr>
              <a:t>1</a:t>
            </a:r>
            <a:endParaRPr lang="fr-FR" sz="4400" dirty="0">
              <a:latin typeface="FFF Tusj" panose="02040802050405020203" pitchFamily="18" charset="0"/>
            </a:endParaRPr>
          </a:p>
        </p:txBody>
      </p:sp>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Deux contenus">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t="8235" b="17380"/>
          <a:stretch/>
        </p:blipFill>
        <p:spPr>
          <a:xfrm>
            <a:off x="3954486" y="0"/>
            <a:ext cx="5190496" cy="5814108"/>
          </a:xfrm>
          <a:prstGeom prst="rect">
            <a:avLst/>
          </a:prstGeom>
        </p:spPr>
      </p:pic>
      <p:pic>
        <p:nvPicPr>
          <p:cNvPr id="11" name="Picture 4" descr="E:\USH\CHARTE GRAPHIQUE - Nouvelle 2012\Nouveaux logos\JPG\USH_SIGN_INSTIT_CARTOUCH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sp>
        <p:nvSpPr>
          <p:cNvPr id="20" name="Rectangle 19"/>
          <p:cNvSpPr/>
          <p:nvPr userDrawn="1"/>
        </p:nvSpPr>
        <p:spPr>
          <a:xfrm>
            <a:off x="980" y="2029139"/>
            <a:ext cx="9144000" cy="3784975"/>
          </a:xfrm>
          <a:prstGeom prst="rect">
            <a:avLst/>
          </a:prstGeom>
          <a:solidFill>
            <a:srgbClr val="C4675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userDrawn="1"/>
        </p:nvSpPr>
        <p:spPr>
          <a:xfrm>
            <a:off x="116505" y="2303875"/>
            <a:ext cx="514061" cy="769441"/>
          </a:xfrm>
          <a:prstGeom prst="rect">
            <a:avLst/>
          </a:prstGeom>
          <a:noFill/>
        </p:spPr>
        <p:txBody>
          <a:bodyPr wrap="square" rtlCol="0">
            <a:spAutoFit/>
          </a:bodyPr>
          <a:lstStyle/>
          <a:p>
            <a:r>
              <a:rPr lang="fr-FR" sz="4400" dirty="0" smtClean="0">
                <a:latin typeface="FFF Tusj" panose="02040802050405020203" pitchFamily="18" charset="0"/>
              </a:rPr>
              <a:t>7</a:t>
            </a:r>
            <a:endParaRPr lang="fr-FR" sz="4400" dirty="0">
              <a:latin typeface="FFF Tusj" panose="02040802050405020203" pitchFamily="18" charset="0"/>
            </a:endParaRPr>
          </a:p>
        </p:txBody>
      </p:sp>
    </p:spTree>
    <p:extLst>
      <p:ext uri="{BB962C8B-B14F-4D97-AF65-F5344CB8AC3E}">
        <p14:creationId xmlns:p14="http://schemas.microsoft.com/office/powerpoint/2010/main" val="1498441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C467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20"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499024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C467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316297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Deux contenus">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b="24688"/>
          <a:stretch/>
        </p:blipFill>
        <p:spPr>
          <a:xfrm>
            <a:off x="4010870" y="-1"/>
            <a:ext cx="5134110" cy="5814115"/>
          </a:xfrm>
          <a:prstGeom prst="rect">
            <a:avLst/>
          </a:prstGeom>
        </p:spPr>
      </p:pic>
      <p:pic>
        <p:nvPicPr>
          <p:cNvPr id="11" name="Picture 4" descr="E:\USH\CHARTE GRAPHIQUE - Nouvelle 2012\Nouveaux logos\JPG\USH_SIGN_INSTIT_CARTOUCH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sp>
        <p:nvSpPr>
          <p:cNvPr id="20" name="Rectangle 19"/>
          <p:cNvSpPr/>
          <p:nvPr userDrawn="1"/>
        </p:nvSpPr>
        <p:spPr>
          <a:xfrm>
            <a:off x="980" y="2029139"/>
            <a:ext cx="9144000" cy="3784975"/>
          </a:xfrm>
          <a:prstGeom prst="rect">
            <a:avLst/>
          </a:prstGeom>
          <a:solidFill>
            <a:srgbClr val="6D5C8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userDrawn="1"/>
        </p:nvSpPr>
        <p:spPr>
          <a:xfrm>
            <a:off x="71500" y="2359636"/>
            <a:ext cx="514061" cy="769441"/>
          </a:xfrm>
          <a:prstGeom prst="rect">
            <a:avLst/>
          </a:prstGeom>
          <a:noFill/>
        </p:spPr>
        <p:txBody>
          <a:bodyPr wrap="square" rtlCol="0">
            <a:spAutoFit/>
          </a:bodyPr>
          <a:lstStyle/>
          <a:p>
            <a:r>
              <a:rPr lang="fr-FR" sz="4400" dirty="0">
                <a:latin typeface="FFF Tusj" panose="02040802050405020203" pitchFamily="18" charset="0"/>
              </a:rPr>
              <a:t>8</a:t>
            </a:r>
          </a:p>
        </p:txBody>
      </p:sp>
    </p:spTree>
    <p:extLst>
      <p:ext uri="{BB962C8B-B14F-4D97-AF65-F5344CB8AC3E}">
        <p14:creationId xmlns:p14="http://schemas.microsoft.com/office/powerpoint/2010/main" val="1498441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6D5C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20"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499024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6D5C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316297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Deux contenus">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t="18052" b="9369"/>
          <a:stretch/>
        </p:blipFill>
        <p:spPr>
          <a:xfrm>
            <a:off x="3985299" y="0"/>
            <a:ext cx="5163185" cy="5814114"/>
          </a:xfrm>
          <a:prstGeom prst="rect">
            <a:avLst/>
          </a:prstGeom>
        </p:spPr>
      </p:pic>
      <p:pic>
        <p:nvPicPr>
          <p:cNvPr id="11" name="Picture 4" descr="E:\USH\CHARTE GRAPHIQUE - Nouvelle 2012\Nouveaux logos\JPG\USH_SIGN_INSTIT_CARTOUCH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sp>
        <p:nvSpPr>
          <p:cNvPr id="23" name="Rectangle 22"/>
          <p:cNvSpPr/>
          <p:nvPr userDrawn="1"/>
        </p:nvSpPr>
        <p:spPr>
          <a:xfrm>
            <a:off x="980" y="2029139"/>
            <a:ext cx="9144000" cy="3784975"/>
          </a:xfrm>
          <a:prstGeom prst="rect">
            <a:avLst/>
          </a:prstGeom>
          <a:solidFill>
            <a:srgbClr val="B8999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sp>
        <p:nvSpPr>
          <p:cNvPr id="24" name="ZoneTexte 23"/>
          <p:cNvSpPr txBox="1"/>
          <p:nvPr userDrawn="1"/>
        </p:nvSpPr>
        <p:spPr>
          <a:xfrm>
            <a:off x="71499" y="2303875"/>
            <a:ext cx="514061" cy="769441"/>
          </a:xfrm>
          <a:prstGeom prst="rect">
            <a:avLst/>
          </a:prstGeom>
          <a:noFill/>
        </p:spPr>
        <p:txBody>
          <a:bodyPr wrap="square" rtlCol="0">
            <a:spAutoFit/>
          </a:bodyPr>
          <a:lstStyle/>
          <a:p>
            <a:r>
              <a:rPr lang="fr-FR" sz="4400" dirty="0" smtClean="0">
                <a:latin typeface="FFF Tusj" panose="02040802050405020203" pitchFamily="18" charset="0"/>
              </a:rPr>
              <a:t>9</a:t>
            </a:r>
            <a:endParaRPr lang="fr-FR" sz="4400" dirty="0">
              <a:latin typeface="FFF Tusj" panose="02040802050405020203" pitchFamily="18" charset="0"/>
            </a:endParaRPr>
          </a:p>
        </p:txBody>
      </p:sp>
    </p:spTree>
    <p:extLst>
      <p:ext uri="{BB962C8B-B14F-4D97-AF65-F5344CB8AC3E}">
        <p14:creationId xmlns:p14="http://schemas.microsoft.com/office/powerpoint/2010/main" val="14984413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B8999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20"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499024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B8999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3162970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Deux contenus">
    <p:spTree>
      <p:nvGrpSpPr>
        <p:cNvPr id="1" name=""/>
        <p:cNvGrpSpPr/>
        <p:nvPr/>
      </p:nvGrpSpPr>
      <p:grpSpPr>
        <a:xfrm>
          <a:off x="0" y="0"/>
          <a:ext cx="0" cy="0"/>
          <a:chOff x="0" y="0"/>
          <a:chExt cx="0" cy="0"/>
        </a:xfrm>
      </p:grpSpPr>
      <p:pic>
        <p:nvPicPr>
          <p:cNvPr id="12" name="Image 11"/>
          <p:cNvPicPr>
            <a:picLocks noChangeAspect="1"/>
          </p:cNvPicPr>
          <p:nvPr userDrawn="1"/>
        </p:nvPicPr>
        <p:blipFill rotWithShape="1">
          <a:blip r:embed="rId2">
            <a:extLst>
              <a:ext uri="{28A0092B-C50C-407E-A947-70E740481C1C}">
                <a14:useLocalDpi xmlns:a14="http://schemas.microsoft.com/office/drawing/2010/main" val="0"/>
              </a:ext>
            </a:extLst>
          </a:blip>
          <a:srcRect l="14861" r="8533" b="14892"/>
          <a:stretch/>
        </p:blipFill>
        <p:spPr>
          <a:xfrm>
            <a:off x="3957851" y="-22745"/>
            <a:ext cx="5186149" cy="5836691"/>
          </a:xfrm>
          <a:prstGeom prst="rect">
            <a:avLst/>
          </a:prstGeom>
        </p:spPr>
      </p:pic>
      <p:pic>
        <p:nvPicPr>
          <p:cNvPr id="11" name="Picture 4" descr="E:\USH\CHARTE GRAPHIQUE - Nouvelle 2012\Nouveaux logos\JPG\USH_SIGN_INSTIT_CARTOUCH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sp>
        <p:nvSpPr>
          <p:cNvPr id="20" name="Rectangle 19"/>
          <p:cNvSpPr/>
          <p:nvPr userDrawn="1"/>
        </p:nvSpPr>
        <p:spPr>
          <a:xfrm>
            <a:off x="980" y="2029139"/>
            <a:ext cx="9144000" cy="3784975"/>
          </a:xfrm>
          <a:prstGeom prst="rect">
            <a:avLst/>
          </a:prstGeom>
          <a:solidFill>
            <a:srgbClr val="A9A8B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userDrawn="1"/>
        </p:nvSpPr>
        <p:spPr>
          <a:xfrm>
            <a:off x="-60124" y="2303874"/>
            <a:ext cx="900101" cy="769441"/>
          </a:xfrm>
          <a:prstGeom prst="rect">
            <a:avLst/>
          </a:prstGeom>
          <a:noFill/>
        </p:spPr>
        <p:txBody>
          <a:bodyPr wrap="square" rtlCol="0">
            <a:spAutoFit/>
          </a:bodyPr>
          <a:lstStyle/>
          <a:p>
            <a:r>
              <a:rPr lang="fr-FR" sz="4400" dirty="0" smtClean="0">
                <a:latin typeface="FFF Tusj" panose="02040802050405020203" pitchFamily="18" charset="0"/>
              </a:rPr>
              <a:t>10</a:t>
            </a:r>
            <a:endParaRPr lang="fr-FR" sz="4400" dirty="0">
              <a:latin typeface="FFF Tusj" panose="02040802050405020203" pitchFamily="18" charset="0"/>
            </a:endParaRPr>
          </a:p>
        </p:txBody>
      </p:sp>
    </p:spTree>
    <p:extLst>
      <p:ext uri="{BB962C8B-B14F-4D97-AF65-F5344CB8AC3E}">
        <p14:creationId xmlns:p14="http://schemas.microsoft.com/office/powerpoint/2010/main" val="1844531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userDrawn="1"/>
        </p:nvSpPr>
        <p:spPr>
          <a:xfrm>
            <a:off x="381950" y="0"/>
            <a:ext cx="1080120" cy="1370957"/>
          </a:xfrm>
          <a:prstGeom prst="rect">
            <a:avLst/>
          </a:prstGeom>
          <a:solidFill>
            <a:srgbClr val="ABD26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49729"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pic>
        <p:nvPicPr>
          <p:cNvPr id="24" name="Image 23" descr="logo htc 2014"/>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6515" y="6135005"/>
            <a:ext cx="1647825" cy="714375"/>
          </a:xfrm>
          <a:prstGeom prst="rect">
            <a:avLst/>
          </a:prstGeom>
          <a:noFill/>
          <a:ln>
            <a:noFill/>
          </a:ln>
        </p:spPr>
      </p:pic>
    </p:spTree>
    <p:extLst>
      <p:ext uri="{BB962C8B-B14F-4D97-AF65-F5344CB8AC3E}">
        <p14:creationId xmlns:p14="http://schemas.microsoft.com/office/powerpoint/2010/main" val="260200274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A9A8B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20"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40006464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A9A8B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35772930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8" name="Rectangle 17"/>
          <p:cNvSpPr/>
          <p:nvPr userDrawn="1"/>
        </p:nvSpPr>
        <p:spPr>
          <a:xfrm>
            <a:off x="-4616" y="2202"/>
            <a:ext cx="9148615" cy="6855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6" name="Connecteur droit 15"/>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4951294"/>
            <a:ext cx="5751576" cy="1304994"/>
          </a:xfrm>
          <a:prstGeom prst="rect">
            <a:avLst/>
          </a:prstGeom>
          <a:solidFill>
            <a:schemeClr val="accent3">
              <a:lumMod val="20000"/>
              <a:lumOff val="8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lstStyle/>
          <a:p>
            <a:endParaRPr lang="fr-FR" sz="2800" dirty="0" smtClean="0">
              <a:latin typeface="Aller" panose="02000503030000020004" pitchFamily="2" charset="0"/>
            </a:endParaRPr>
          </a:p>
        </p:txBody>
      </p:sp>
      <p:sp>
        <p:nvSpPr>
          <p:cNvPr id="14"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19" name="Espace réservé du texte 20"/>
          <p:cNvSpPr>
            <a:spLocks noGrp="1"/>
          </p:cNvSpPr>
          <p:nvPr>
            <p:ph type="body" sz="quarter" idx="12"/>
          </p:nvPr>
        </p:nvSpPr>
        <p:spPr>
          <a:xfrm>
            <a:off x="-4616" y="1943835"/>
            <a:ext cx="8404769" cy="629444"/>
          </a:xfrm>
          <a:prstGeom prst="rect">
            <a:avLst/>
          </a:prstGeom>
          <a:ln>
            <a:noFill/>
          </a:ln>
        </p:spPr>
        <p:txBody>
          <a:bodyPr lIns="1296000"/>
          <a:lstStyle>
            <a:lvl1pPr marL="114300" indent="0">
              <a:buNone/>
              <a:defRPr sz="1600">
                <a:solidFill>
                  <a:schemeClr val="tx1"/>
                </a:solidFill>
                <a:latin typeface="Aller" panose="02000503030000020004" pitchFamily="2" charset="0"/>
              </a:defRPr>
            </a:lvl1pPr>
          </a:lstStyle>
          <a:p>
            <a:pPr lvl="0"/>
            <a:endParaRPr lang="fr-FR" dirty="0"/>
          </a:p>
        </p:txBody>
      </p:sp>
      <p:sp>
        <p:nvSpPr>
          <p:cNvPr id="21" name="Espace réservé du texte 20"/>
          <p:cNvSpPr>
            <a:spLocks noGrp="1"/>
          </p:cNvSpPr>
          <p:nvPr>
            <p:ph type="body" sz="quarter" idx="13"/>
          </p:nvPr>
        </p:nvSpPr>
        <p:spPr>
          <a:xfrm>
            <a:off x="-6172" y="3419193"/>
            <a:ext cx="8404769" cy="629444"/>
          </a:xfrm>
          <a:prstGeom prst="rect">
            <a:avLst/>
          </a:prstGeom>
          <a:ln>
            <a:noFill/>
          </a:ln>
        </p:spPr>
        <p:txBody>
          <a:bodyPr lIns="1296000"/>
          <a:lstStyle>
            <a:lvl1pPr marL="114300" indent="0">
              <a:buNone/>
              <a:defRPr sz="1600">
                <a:solidFill>
                  <a:schemeClr val="tx1"/>
                </a:solidFill>
                <a:latin typeface="Aller" panose="02000503030000020004" pitchFamily="2" charset="0"/>
              </a:defRPr>
            </a:lvl1pPr>
          </a:lstStyle>
          <a:p>
            <a:pPr lvl="0"/>
            <a:endParaRPr lang="fr-FR" dirty="0"/>
          </a:p>
        </p:txBody>
      </p:sp>
      <p:pic>
        <p:nvPicPr>
          <p:cNvPr id="22"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userDrawn="1"/>
        </p:nvSpPr>
        <p:spPr>
          <a:xfrm>
            <a:off x="381950" y="0"/>
            <a:ext cx="1080120" cy="1370957"/>
          </a:xfrm>
          <a:prstGeom prst="rect">
            <a:avLst/>
          </a:prstGeom>
          <a:solidFill>
            <a:srgbClr val="ABD26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Image 25" descr="logo htc 2014"/>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1540" y="6129300"/>
            <a:ext cx="1647825" cy="714375"/>
          </a:xfrm>
          <a:prstGeom prst="rect">
            <a:avLst/>
          </a:prstGeom>
          <a:noFill/>
          <a:ln>
            <a:noFill/>
          </a:ln>
        </p:spPr>
      </p:pic>
      <p:sp>
        <p:nvSpPr>
          <p:cNvPr id="28" name="ZoneTexte 27"/>
          <p:cNvSpPr txBox="1"/>
          <p:nvPr userDrawn="1"/>
        </p:nvSpPr>
        <p:spPr>
          <a:xfrm>
            <a:off x="0" y="5019015"/>
            <a:ext cx="4887035" cy="1077218"/>
          </a:xfrm>
          <a:prstGeom prst="rect">
            <a:avLst/>
          </a:prstGeom>
          <a:noFill/>
        </p:spPr>
        <p:txBody>
          <a:bodyPr wrap="square" lIns="1440000" rtlCol="0">
            <a:spAutoFit/>
          </a:bodyPr>
          <a:lstStyle/>
          <a:p>
            <a:r>
              <a:rPr lang="fr-FR" sz="1600" b="1" dirty="0" smtClean="0">
                <a:latin typeface="Aller" panose="02000503030000020004" pitchFamily="2" charset="0"/>
              </a:rPr>
              <a:t>Jean NIKA</a:t>
            </a:r>
            <a:endParaRPr lang="en-US" sz="1600" b="1" dirty="0" smtClean="0">
              <a:latin typeface="Aller" panose="02000503030000020004" pitchFamily="2" charset="0"/>
            </a:endParaRPr>
          </a:p>
          <a:p>
            <a:r>
              <a:rPr lang="en-US" sz="1600" dirty="0" smtClean="0">
                <a:latin typeface="Aller" panose="02000503030000020004" pitchFamily="2" charset="0"/>
              </a:rPr>
              <a:t>Service </a:t>
            </a:r>
            <a:r>
              <a:rPr lang="en-US" sz="1600" dirty="0" err="1" smtClean="0">
                <a:latin typeface="Aller" panose="02000503030000020004" pitchFamily="2" charset="0"/>
              </a:rPr>
              <a:t>Patrimoine</a:t>
            </a:r>
            <a:r>
              <a:rPr lang="en-US" sz="1600" dirty="0" smtClean="0">
                <a:latin typeface="Aller" panose="02000503030000020004" pitchFamily="2" charset="0"/>
              </a:rPr>
              <a:t>, USH</a:t>
            </a:r>
          </a:p>
          <a:p>
            <a:r>
              <a:rPr lang="en-US" sz="1600" dirty="0" smtClean="0">
                <a:latin typeface="Aller" panose="02000503030000020004" pitchFamily="2" charset="0"/>
              </a:rPr>
              <a:t>jean.nika@union-habitat.org</a:t>
            </a:r>
          </a:p>
          <a:p>
            <a:r>
              <a:rPr lang="en-US" sz="1600" dirty="0" smtClean="0">
                <a:latin typeface="Aller" panose="02000503030000020004" pitchFamily="2" charset="0"/>
              </a:rPr>
              <a:t>01 40 75 78 69</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userDrawn="1"/>
        </p:nvSpPr>
        <p:spPr>
          <a:xfrm>
            <a:off x="381950" y="0"/>
            <a:ext cx="1080120" cy="1370957"/>
          </a:xfrm>
          <a:prstGeom prst="rect">
            <a:avLst/>
          </a:prstGeom>
          <a:solidFill>
            <a:srgbClr val="ABD26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a:extLst>
              <a:ext uri="{28A0092B-C50C-407E-A947-70E740481C1C}">
                <a14:useLocalDpi xmlns:a14="http://schemas.microsoft.com/office/drawing/2010/main" val="0"/>
              </a:ext>
            </a:extLst>
          </a:blip>
          <a:srcRect t="25437"/>
          <a:stretch/>
        </p:blipFill>
        <p:spPr>
          <a:xfrm>
            <a:off x="3953336" y="-2"/>
            <a:ext cx="5203661" cy="5834267"/>
          </a:xfrm>
          <a:prstGeom prst="rect">
            <a:avLst/>
          </a:prstGeom>
        </p:spPr>
      </p:pic>
      <p:sp>
        <p:nvSpPr>
          <p:cNvPr id="19" name="Rectangle 18"/>
          <p:cNvSpPr/>
          <p:nvPr userDrawn="1"/>
        </p:nvSpPr>
        <p:spPr>
          <a:xfrm>
            <a:off x="980" y="2029139"/>
            <a:ext cx="9144000" cy="3784975"/>
          </a:xfrm>
          <a:prstGeom prst="rect">
            <a:avLst/>
          </a:prstGeom>
          <a:solidFill>
            <a:srgbClr val="16C0E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E:\USH\CHARTE GRAPHIQUE - Nouvelle 2012\Nouveaux logos\JPG\USH_SIGN_INSTIT_CARTOUCHE.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sp>
        <p:nvSpPr>
          <p:cNvPr id="18" name="ZoneTexte 17"/>
          <p:cNvSpPr txBox="1"/>
          <p:nvPr userDrawn="1"/>
        </p:nvSpPr>
        <p:spPr>
          <a:xfrm>
            <a:off x="71500" y="2346204"/>
            <a:ext cx="514061" cy="769441"/>
          </a:xfrm>
          <a:prstGeom prst="rect">
            <a:avLst/>
          </a:prstGeom>
          <a:noFill/>
        </p:spPr>
        <p:txBody>
          <a:bodyPr wrap="square" rtlCol="0">
            <a:spAutoFit/>
          </a:bodyPr>
          <a:lstStyle/>
          <a:p>
            <a:r>
              <a:rPr lang="fr-FR" sz="4400" dirty="0">
                <a:latin typeface="FFF Tusj" panose="02040802050405020203" pitchFamily="18" charset="0"/>
              </a:rPr>
              <a:t>2</a:t>
            </a:r>
          </a:p>
        </p:txBody>
      </p:sp>
    </p:spTree>
    <p:extLst>
      <p:ext uri="{BB962C8B-B14F-4D97-AF65-F5344CB8AC3E}">
        <p14:creationId xmlns:p14="http://schemas.microsoft.com/office/powerpoint/2010/main" val="4146367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ison">
    <p:spTree>
      <p:nvGrpSpPr>
        <p:cNvPr id="1" name=""/>
        <p:cNvGrpSpPr/>
        <p:nvPr/>
      </p:nvGrpSpPr>
      <p:grpSpPr>
        <a:xfrm>
          <a:off x="0" y="0"/>
          <a:ext cx="0" cy="0"/>
          <a:chOff x="0" y="0"/>
          <a:chExt cx="0" cy="0"/>
        </a:xfrm>
      </p:grpSpPr>
      <p:sp>
        <p:nvSpPr>
          <p:cNvPr id="14" name="Rectangle 13"/>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userDrawn="1"/>
        </p:nvSpPr>
        <p:spPr>
          <a:xfrm>
            <a:off x="381950" y="0"/>
            <a:ext cx="1080120" cy="1370957"/>
          </a:xfrm>
          <a:prstGeom prst="rect">
            <a:avLst/>
          </a:prstGeom>
          <a:solidFill>
            <a:srgbClr val="16C0E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20"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3108855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ison">
    <p:spTree>
      <p:nvGrpSpPr>
        <p:cNvPr id="1" name=""/>
        <p:cNvGrpSpPr/>
        <p:nvPr/>
      </p:nvGrpSpPr>
      <p:grpSpPr>
        <a:xfrm>
          <a:off x="0" y="0"/>
          <a:ext cx="0" cy="0"/>
          <a:chOff x="0" y="0"/>
          <a:chExt cx="0" cy="0"/>
        </a:xfrm>
      </p:grpSpPr>
      <p:sp>
        <p:nvSpPr>
          <p:cNvPr id="14" name="Rectangle 13"/>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a:off x="381950" y="0"/>
            <a:ext cx="1080120" cy="1370957"/>
          </a:xfrm>
          <a:prstGeom prst="rect">
            <a:avLst/>
          </a:prstGeom>
          <a:solidFill>
            <a:srgbClr val="16C0E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1064361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eux contenus">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b="14982"/>
          <a:stretch/>
        </p:blipFill>
        <p:spPr>
          <a:xfrm>
            <a:off x="4015128" y="-16412"/>
            <a:ext cx="5143500" cy="5830526"/>
          </a:xfrm>
          <a:prstGeom prst="rect">
            <a:avLst/>
          </a:prstGeom>
        </p:spPr>
      </p:pic>
      <p:pic>
        <p:nvPicPr>
          <p:cNvPr id="11" name="Picture 4" descr="E:\USH\CHARTE GRAPHIQUE - Nouvelle 2012\Nouveaux logos\JPG\USH_SIGN_INSTIT_CARTOUCH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sp>
        <p:nvSpPr>
          <p:cNvPr id="20" name="Rectangle 19"/>
          <p:cNvSpPr/>
          <p:nvPr userDrawn="1"/>
        </p:nvSpPr>
        <p:spPr>
          <a:xfrm>
            <a:off x="980" y="2029139"/>
            <a:ext cx="9144000" cy="3784975"/>
          </a:xfrm>
          <a:prstGeom prst="rect">
            <a:avLst/>
          </a:prstGeom>
          <a:solidFill>
            <a:srgbClr val="08234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userDrawn="1"/>
        </p:nvSpPr>
        <p:spPr>
          <a:xfrm>
            <a:off x="98246" y="2303874"/>
            <a:ext cx="514061" cy="769441"/>
          </a:xfrm>
          <a:prstGeom prst="rect">
            <a:avLst/>
          </a:prstGeom>
          <a:noFill/>
        </p:spPr>
        <p:txBody>
          <a:bodyPr wrap="square" rtlCol="0">
            <a:spAutoFit/>
          </a:bodyPr>
          <a:lstStyle/>
          <a:p>
            <a:r>
              <a:rPr lang="fr-FR" sz="4400" dirty="0">
                <a:latin typeface="FFF Tusj" panose="02040802050405020203" pitchFamily="18" charset="0"/>
              </a:rPr>
              <a:t>3</a:t>
            </a:r>
          </a:p>
        </p:txBody>
      </p:sp>
    </p:spTree>
    <p:extLst>
      <p:ext uri="{BB962C8B-B14F-4D97-AF65-F5344CB8AC3E}">
        <p14:creationId xmlns:p14="http://schemas.microsoft.com/office/powerpoint/2010/main" val="1498441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mparaison">
    <p:spTree>
      <p:nvGrpSpPr>
        <p:cNvPr id="1" name=""/>
        <p:cNvGrpSpPr/>
        <p:nvPr/>
      </p:nvGrpSpPr>
      <p:grpSpPr>
        <a:xfrm>
          <a:off x="0" y="0"/>
          <a:ext cx="0" cy="0"/>
          <a:chOff x="0" y="0"/>
          <a:chExt cx="0" cy="0"/>
        </a:xfrm>
      </p:grpSpPr>
      <p:sp>
        <p:nvSpPr>
          <p:cNvPr id="14" name="Rectangle 13"/>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userDrawn="1"/>
        </p:nvSpPr>
        <p:spPr>
          <a:xfrm>
            <a:off x="381950" y="0"/>
            <a:ext cx="1080120" cy="1370957"/>
          </a:xfrm>
          <a:prstGeom prst="rect">
            <a:avLst/>
          </a:prstGeom>
          <a:solidFill>
            <a:srgbClr val="08234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20"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499024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6FE83EA1-CAB9-4574-9097-89A49F954ACD}" type="datetime1">
              <a:rPr lang="fr-FR" smtClean="0"/>
              <a:t>21/10/2014</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A031847-8044-46A3-9793-64E5BE609C21}" type="slidenum">
              <a:rPr lang="fr-FR" smtClean="0"/>
              <a:t>‹N°›</a:t>
            </a:fld>
            <a:endParaRPr lang="fr-F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2" r:id="rId1"/>
    <p:sldLayoutId id="2147483664" r:id="rId2"/>
    <p:sldLayoutId id="2147483679" r:id="rId3"/>
    <p:sldLayoutId id="2147483665"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661" r:id="rId32"/>
  </p:sldLayoutIdLst>
  <p:hf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sz="3200" dirty="0" smtClean="0"/>
              <a:t>La densification des ensembles existants de logements sociaux : un nouveau gisement foncier pour la production?</a:t>
            </a:r>
          </a:p>
          <a:p>
            <a:r>
              <a:rPr lang="fr-FR" sz="3200" dirty="0" smtClean="0"/>
              <a:t> </a:t>
            </a:r>
            <a:endParaRPr lang="fr-FR" sz="3200" dirty="0"/>
          </a:p>
        </p:txBody>
      </p:sp>
      <p:sp>
        <p:nvSpPr>
          <p:cNvPr id="3" name="Espace réservé du texte 2"/>
          <p:cNvSpPr>
            <a:spLocks noGrp="1"/>
          </p:cNvSpPr>
          <p:nvPr>
            <p:ph type="body" sz="quarter" idx="11"/>
          </p:nvPr>
        </p:nvSpPr>
        <p:spPr>
          <a:xfrm>
            <a:off x="3383492" y="4674915"/>
            <a:ext cx="5760508" cy="1834353"/>
          </a:xfrm>
        </p:spPr>
        <p:txBody>
          <a:bodyPr/>
          <a:lstStyle/>
          <a:p>
            <a:r>
              <a:rPr lang="fr-FR" dirty="0"/>
              <a:t>Violaine VICTOR – HTC</a:t>
            </a:r>
          </a:p>
          <a:p>
            <a:r>
              <a:rPr lang="fr-FR" dirty="0" smtClean="0"/>
              <a:t>J-C FREDENUCCI </a:t>
            </a:r>
            <a:r>
              <a:rPr lang="fr-FR" smtClean="0"/>
              <a:t>–  HTC</a:t>
            </a:r>
            <a:endParaRPr lang="fr-FR" dirty="0" smtClean="0"/>
          </a:p>
        </p:txBody>
      </p:sp>
      <p:sp>
        <p:nvSpPr>
          <p:cNvPr id="4" name="Espace réservé du texte 3"/>
          <p:cNvSpPr>
            <a:spLocks noGrp="1"/>
          </p:cNvSpPr>
          <p:nvPr>
            <p:ph type="body" sz="quarter" idx="12"/>
          </p:nvPr>
        </p:nvSpPr>
        <p:spPr/>
        <p:txBody>
          <a:bodyPr/>
          <a:lstStyle/>
          <a:p>
            <a:r>
              <a:rPr lang="fr-FR" dirty="0" smtClean="0"/>
              <a:t> 21 octobre  2014</a:t>
            </a:r>
            <a:endParaRPr lang="fr-FR" dirty="0"/>
          </a:p>
        </p:txBody>
      </p:sp>
      <p:pic>
        <p:nvPicPr>
          <p:cNvPr id="7" name="Image 6" descr="logo htc 2014"/>
          <p:cNvPicPr/>
          <p:nvPr/>
        </p:nvPicPr>
        <p:blipFill>
          <a:blip r:embed="rId2">
            <a:extLst>
              <a:ext uri="{28A0092B-C50C-407E-A947-70E740481C1C}">
                <a14:useLocalDpi xmlns:a14="http://schemas.microsoft.com/office/drawing/2010/main" val="0"/>
              </a:ext>
            </a:extLst>
          </a:blip>
          <a:srcRect/>
          <a:stretch>
            <a:fillRect/>
          </a:stretch>
        </p:blipFill>
        <p:spPr bwMode="auto">
          <a:xfrm>
            <a:off x="7092280" y="4877717"/>
            <a:ext cx="1647825" cy="714375"/>
          </a:xfrm>
          <a:prstGeom prst="rect">
            <a:avLst/>
          </a:prstGeom>
          <a:noFill/>
          <a:ln>
            <a:noFill/>
          </a:ln>
        </p:spPr>
      </p:pic>
    </p:spTree>
    <p:extLst>
      <p:ext uri="{BB962C8B-B14F-4D97-AF65-F5344CB8AC3E}">
        <p14:creationId xmlns:p14="http://schemas.microsoft.com/office/powerpoint/2010/main" val="2005277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62088" y="233645"/>
            <a:ext cx="7681912" cy="820452"/>
          </a:xfrm>
        </p:spPr>
        <p:txBody>
          <a:bodyPr/>
          <a:lstStyle/>
          <a:p>
            <a:r>
              <a:rPr lang="fr-FR" dirty="0" smtClean="0"/>
              <a:t>    la densification comme outil de valorisation de l’existant:</a:t>
            </a:r>
            <a:endParaRPr lang="fr-FR" dirty="0"/>
          </a:p>
        </p:txBody>
      </p:sp>
      <p:sp>
        <p:nvSpPr>
          <p:cNvPr id="3" name="Text Placeholder 2"/>
          <p:cNvSpPr>
            <a:spLocks noGrp="1"/>
          </p:cNvSpPr>
          <p:nvPr>
            <p:ph type="body" sz="quarter" idx="11"/>
          </p:nvPr>
        </p:nvSpPr>
        <p:spPr>
          <a:xfrm>
            <a:off x="66776" y="1538790"/>
            <a:ext cx="9077224" cy="4574613"/>
          </a:xfrm>
        </p:spPr>
        <p:txBody>
          <a:bodyPr/>
          <a:lstStyle/>
          <a:p>
            <a:pPr algn="just"/>
            <a:r>
              <a:rPr lang="fr-FR" dirty="0" smtClean="0"/>
              <a:t>Des </a:t>
            </a:r>
            <a:r>
              <a:rPr lang="fr-FR" b="1" dirty="0" smtClean="0"/>
              <a:t>résultats quantitatifs mesurés </a:t>
            </a:r>
            <a:r>
              <a:rPr lang="fr-FR" dirty="0" smtClean="0"/>
              <a:t>(~5% des résidences du parc concerné et un volume de logements représentant ~15% de la production neuve annuelle des organismes) au regard des attentes initiales importantes (le parc existant comme ressource) en lien avec :</a:t>
            </a:r>
          </a:p>
          <a:p>
            <a:pPr marL="711200" indent="0">
              <a:buNone/>
            </a:pPr>
            <a:r>
              <a:rPr lang="fr-FR" sz="1600" dirty="0"/>
              <a:t>Des contraintes fortes (notamment politiques)</a:t>
            </a:r>
          </a:p>
          <a:p>
            <a:pPr marL="711200" indent="0">
              <a:buNone/>
            </a:pPr>
            <a:r>
              <a:rPr lang="fr-FR" sz="1600" dirty="0"/>
              <a:t>Une attitude prudente des bailleurs dans les choix de sites de densification</a:t>
            </a:r>
          </a:p>
          <a:p>
            <a:pPr marL="711200" indent="0">
              <a:buNone/>
            </a:pPr>
            <a:r>
              <a:rPr lang="fr-FR" sz="1600" dirty="0"/>
              <a:t>Des capacités à faire des maitres d’ouvrages et de la nécessité de prioriser les opérations de densification</a:t>
            </a:r>
          </a:p>
          <a:p>
            <a:pPr algn="just"/>
            <a:r>
              <a:rPr lang="fr-FR" dirty="0"/>
              <a:t>Des </a:t>
            </a:r>
            <a:r>
              <a:rPr lang="fr-FR" b="1" dirty="0"/>
              <a:t>opérations de densification qui se distinguent peu des opérations classiques </a:t>
            </a:r>
            <a:r>
              <a:rPr lang="fr-FR" dirty="0"/>
              <a:t>de constructions en termes de délais ou d’équilibre économique, voire qui peuvent être plus contraintes en raison de la complexité des interventions et du niveau de qualité attendue</a:t>
            </a:r>
          </a:p>
          <a:p>
            <a:pPr marL="0" indent="0">
              <a:buNone/>
            </a:pPr>
            <a:endParaRPr lang="fr-FR" dirty="0"/>
          </a:p>
          <a:p>
            <a:endParaRPr lang="fr-FR" dirty="0" smtClean="0"/>
          </a:p>
          <a:p>
            <a:pPr marL="0" indent="0">
              <a:buNone/>
            </a:pPr>
            <a:endParaRPr lang="fr-FR" sz="500" dirty="0"/>
          </a:p>
          <a:p>
            <a:endParaRPr lang="fr-FR" dirty="0"/>
          </a:p>
          <a:p>
            <a:endParaRPr lang="fr-FR" dirty="0" smtClean="0"/>
          </a:p>
          <a:p>
            <a:pPr marL="0" indent="0">
              <a:buNone/>
            </a:pPr>
            <a:endParaRPr lang="fr-FR" sz="800" dirty="0"/>
          </a:p>
        </p:txBody>
      </p:sp>
      <p:sp>
        <p:nvSpPr>
          <p:cNvPr id="5" name="Oval 4"/>
          <p:cNvSpPr/>
          <p:nvPr/>
        </p:nvSpPr>
        <p:spPr bwMode="auto">
          <a:xfrm>
            <a:off x="1544288" y="413665"/>
            <a:ext cx="432048" cy="360040"/>
          </a:xfrm>
          <a:prstGeom prst="ellipse">
            <a:avLst/>
          </a:prstGeom>
          <a:solidFill>
            <a:schemeClr val="accent3"/>
          </a:solidFill>
          <a:ln>
            <a:noFill/>
          </a:ln>
          <a:effectLst/>
          <a:extLst/>
        </p:spPr>
        <p:txBody>
          <a:bodyPr vert="horz" wrap="square" lIns="36000" tIns="36000" rIns="36000" bIns="36000" numCol="1" rtlCol="0" anchor="t" anchorCtr="0" compatLnSpc="1">
            <a:prstTxWarp prst="textNoShape">
              <a:avLst/>
            </a:prstTxWarp>
          </a:bodyPr>
          <a:lstStyle/>
          <a:p>
            <a:pPr algn="ctr" fontAlgn="base">
              <a:lnSpc>
                <a:spcPct val="80000"/>
              </a:lnSpc>
              <a:spcBef>
                <a:spcPct val="50000"/>
              </a:spcBef>
              <a:spcAft>
                <a:spcPct val="0"/>
              </a:spcAft>
            </a:pPr>
            <a:r>
              <a:rPr lang="fr-FR" sz="2000" b="1" dirty="0">
                <a:solidFill>
                  <a:schemeClr val="bg1"/>
                </a:solidFill>
                <a:latin typeface="Arial" charset="0"/>
                <a:ea typeface="MS PGothic" pitchFamily="34" charset="-128"/>
                <a:cs typeface="Arial" charset="0"/>
              </a:rPr>
              <a:t>3</a:t>
            </a:r>
          </a:p>
        </p:txBody>
      </p:sp>
    </p:spTree>
    <p:extLst>
      <p:ext uri="{BB962C8B-B14F-4D97-AF65-F5344CB8AC3E}">
        <p14:creationId xmlns:p14="http://schemas.microsoft.com/office/powerpoint/2010/main" val="823181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62088" y="233645"/>
            <a:ext cx="7681912" cy="820452"/>
          </a:xfrm>
        </p:spPr>
        <p:txBody>
          <a:bodyPr/>
          <a:lstStyle/>
          <a:p>
            <a:r>
              <a:rPr lang="fr-FR" dirty="0" smtClean="0"/>
              <a:t>    La densification comme outil de valorisation de l’existant </a:t>
            </a:r>
            <a:endParaRPr lang="fr-FR" dirty="0"/>
          </a:p>
        </p:txBody>
      </p:sp>
      <p:sp>
        <p:nvSpPr>
          <p:cNvPr id="3" name="Text Placeholder 2"/>
          <p:cNvSpPr>
            <a:spLocks noGrp="1"/>
          </p:cNvSpPr>
          <p:nvPr>
            <p:ph type="body" sz="quarter" idx="11"/>
          </p:nvPr>
        </p:nvSpPr>
        <p:spPr>
          <a:xfrm>
            <a:off x="0" y="1808820"/>
            <a:ext cx="8892480" cy="4574613"/>
          </a:xfrm>
        </p:spPr>
        <p:txBody>
          <a:bodyPr/>
          <a:lstStyle/>
          <a:p>
            <a:r>
              <a:rPr lang="fr-FR" dirty="0" smtClean="0"/>
              <a:t>Un </a:t>
            </a:r>
            <a:r>
              <a:rPr lang="fr-FR" b="1" dirty="0" smtClean="0"/>
              <a:t>objectif prioritaire </a:t>
            </a:r>
            <a:r>
              <a:rPr lang="fr-FR" dirty="0" smtClean="0"/>
              <a:t>de production de </a:t>
            </a:r>
            <a:r>
              <a:rPr lang="fr-FR" b="1" dirty="0" smtClean="0"/>
              <a:t>logements locatifs sociaux</a:t>
            </a:r>
          </a:p>
          <a:p>
            <a:endParaRPr lang="fr-FR" dirty="0"/>
          </a:p>
          <a:p>
            <a:r>
              <a:rPr lang="fr-FR" dirty="0" smtClean="0"/>
              <a:t>Des spécificités des sites, des attentes de diversification de l’offre de la part de la collectivité et/ou des besoins de nouvelles recettes financières pour l’organisme pouvant donner lieu à :</a:t>
            </a:r>
          </a:p>
          <a:p>
            <a:pPr marL="0" indent="363538">
              <a:buNone/>
            </a:pPr>
            <a:endParaRPr lang="fr-FR" sz="1600" dirty="0" smtClean="0"/>
          </a:p>
          <a:p>
            <a:pPr marL="0" indent="363538">
              <a:buNone/>
            </a:pPr>
            <a:r>
              <a:rPr lang="fr-FR" sz="1600" dirty="0" smtClean="0"/>
              <a:t>Une </a:t>
            </a:r>
            <a:r>
              <a:rPr lang="fr-FR" sz="1600" dirty="0"/>
              <a:t>production de </a:t>
            </a:r>
            <a:r>
              <a:rPr lang="fr-FR" sz="1600" dirty="0" smtClean="0"/>
              <a:t>logements en accession sociale</a:t>
            </a:r>
            <a:endParaRPr lang="fr-FR" sz="1600" dirty="0"/>
          </a:p>
          <a:p>
            <a:pPr marL="363538" indent="0">
              <a:buNone/>
            </a:pPr>
            <a:r>
              <a:rPr lang="fr-FR" sz="1600" dirty="0" smtClean="0"/>
              <a:t>Une vente de charges foncières à un promoteur privé  en vue de la production de logements libres</a:t>
            </a:r>
          </a:p>
          <a:p>
            <a:pPr marL="363538" indent="0">
              <a:buNone/>
            </a:pPr>
            <a:endParaRPr lang="fr-FR" dirty="0"/>
          </a:p>
          <a:p>
            <a:pPr marL="0" indent="0">
              <a:buNone/>
            </a:pPr>
            <a:endParaRPr lang="fr-FR" dirty="0"/>
          </a:p>
          <a:p>
            <a:endParaRPr lang="fr-FR" dirty="0" smtClean="0"/>
          </a:p>
          <a:p>
            <a:pPr marL="0" indent="0">
              <a:buNone/>
            </a:pPr>
            <a:endParaRPr lang="fr-FR" sz="500" dirty="0"/>
          </a:p>
          <a:p>
            <a:endParaRPr lang="fr-FR" dirty="0"/>
          </a:p>
          <a:p>
            <a:endParaRPr lang="fr-FR" dirty="0" smtClean="0"/>
          </a:p>
          <a:p>
            <a:pPr marL="0" indent="0">
              <a:buNone/>
            </a:pPr>
            <a:endParaRPr lang="fr-FR" sz="800" dirty="0"/>
          </a:p>
        </p:txBody>
      </p:sp>
      <p:sp>
        <p:nvSpPr>
          <p:cNvPr id="5" name="Oval 4"/>
          <p:cNvSpPr/>
          <p:nvPr/>
        </p:nvSpPr>
        <p:spPr bwMode="auto">
          <a:xfrm>
            <a:off x="1544288" y="413665"/>
            <a:ext cx="432048" cy="360040"/>
          </a:xfrm>
          <a:prstGeom prst="ellipse">
            <a:avLst/>
          </a:prstGeom>
          <a:solidFill>
            <a:schemeClr val="accent3"/>
          </a:solidFill>
          <a:ln>
            <a:noFill/>
          </a:ln>
          <a:effectLst/>
          <a:extLst/>
        </p:spPr>
        <p:txBody>
          <a:bodyPr vert="horz" wrap="square" lIns="36000" tIns="36000" rIns="36000" bIns="36000" numCol="1" rtlCol="0" anchor="t" anchorCtr="0" compatLnSpc="1">
            <a:prstTxWarp prst="textNoShape">
              <a:avLst/>
            </a:prstTxWarp>
          </a:bodyPr>
          <a:lstStyle/>
          <a:p>
            <a:pPr algn="ctr" fontAlgn="base">
              <a:lnSpc>
                <a:spcPct val="80000"/>
              </a:lnSpc>
              <a:spcBef>
                <a:spcPct val="50000"/>
              </a:spcBef>
              <a:spcAft>
                <a:spcPct val="0"/>
              </a:spcAft>
            </a:pPr>
            <a:r>
              <a:rPr lang="fr-FR" sz="2000" b="1" dirty="0">
                <a:solidFill>
                  <a:schemeClr val="bg1"/>
                </a:solidFill>
                <a:latin typeface="Arial" charset="0"/>
                <a:ea typeface="MS PGothic" pitchFamily="34" charset="-128"/>
                <a:cs typeface="Arial" charset="0"/>
              </a:rPr>
              <a:t>3</a:t>
            </a:r>
          </a:p>
        </p:txBody>
      </p:sp>
    </p:spTree>
    <p:extLst>
      <p:ext uri="{BB962C8B-B14F-4D97-AF65-F5344CB8AC3E}">
        <p14:creationId xmlns:p14="http://schemas.microsoft.com/office/powerpoint/2010/main" val="3100063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62088" y="233645"/>
            <a:ext cx="7681912" cy="820452"/>
          </a:xfrm>
        </p:spPr>
        <p:txBody>
          <a:bodyPr/>
          <a:lstStyle/>
          <a:p>
            <a:r>
              <a:rPr lang="fr-FR" dirty="0" smtClean="0"/>
              <a:t>    les freins à la valorisation foncière:</a:t>
            </a:r>
            <a:endParaRPr lang="fr-FR" dirty="0"/>
          </a:p>
        </p:txBody>
      </p:sp>
      <p:sp>
        <p:nvSpPr>
          <p:cNvPr id="3" name="Text Placeholder 2"/>
          <p:cNvSpPr>
            <a:spLocks noGrp="1"/>
          </p:cNvSpPr>
          <p:nvPr>
            <p:ph type="body" sz="quarter" idx="11"/>
          </p:nvPr>
        </p:nvSpPr>
        <p:spPr>
          <a:xfrm>
            <a:off x="-153526" y="1538790"/>
            <a:ext cx="9297525" cy="4574613"/>
          </a:xfrm>
        </p:spPr>
        <p:txBody>
          <a:bodyPr/>
          <a:lstStyle/>
          <a:p>
            <a:r>
              <a:rPr lang="fr-FR" dirty="0"/>
              <a:t>La </a:t>
            </a:r>
            <a:r>
              <a:rPr lang="fr-FR" b="1" dirty="0"/>
              <a:t>conception initiale </a:t>
            </a:r>
            <a:r>
              <a:rPr lang="fr-FR" dirty="0"/>
              <a:t>et la </a:t>
            </a:r>
            <a:r>
              <a:rPr lang="fr-FR" b="1" dirty="0"/>
              <a:t>gestion des vis-à-vis </a:t>
            </a:r>
            <a:r>
              <a:rPr lang="fr-FR" dirty="0"/>
              <a:t>dans un contexte de résidences de type « grand ensemble » où un programme neuf peut réduire le stationnement résidentiel et impacter le fonctionnement de la </a:t>
            </a:r>
            <a:r>
              <a:rPr lang="fr-FR" dirty="0" smtClean="0"/>
              <a:t>résidence</a:t>
            </a:r>
          </a:p>
          <a:p>
            <a:pPr marL="0" lvl="4">
              <a:spcBef>
                <a:spcPts val="600"/>
              </a:spcBef>
              <a:buClr>
                <a:schemeClr val="accent1"/>
              </a:buClr>
              <a:buSzPct val="150000"/>
            </a:pPr>
            <a:endParaRPr lang="fr-FR" sz="100" dirty="0">
              <a:solidFill>
                <a:schemeClr val="tx1"/>
              </a:solidFill>
            </a:endParaRPr>
          </a:p>
          <a:p>
            <a:r>
              <a:rPr lang="fr-FR" dirty="0" smtClean="0"/>
              <a:t>Un </a:t>
            </a:r>
            <a:r>
              <a:rPr lang="fr-FR" b="1" dirty="0"/>
              <a:t>déficit foncier </a:t>
            </a:r>
            <a:r>
              <a:rPr lang="fr-FR" dirty="0"/>
              <a:t>important qui tend à « absorber » l’économie initiale d’acquisition du foncier et appelle une intervention en fonds propres </a:t>
            </a:r>
            <a:r>
              <a:rPr lang="fr-FR" dirty="0" smtClean="0"/>
              <a:t>du </a:t>
            </a:r>
            <a:r>
              <a:rPr lang="fr-FR" dirty="0"/>
              <a:t>bailleur et en subventions extérieures des collectivités en lien </a:t>
            </a:r>
            <a:r>
              <a:rPr lang="fr-FR" dirty="0" smtClean="0"/>
              <a:t>avec :</a:t>
            </a:r>
            <a:endParaRPr lang="fr-FR" dirty="0"/>
          </a:p>
          <a:p>
            <a:pPr marL="965880" lvl="4">
              <a:buSzPct val="130000"/>
            </a:pPr>
            <a:r>
              <a:rPr lang="fr-FR" sz="1800" dirty="0">
                <a:solidFill>
                  <a:schemeClr val="tx1"/>
                </a:solidFill>
              </a:rPr>
              <a:t>Les choix de démolition dans un contexte de renchérissement des couts de désamiantage </a:t>
            </a:r>
          </a:p>
          <a:p>
            <a:pPr marL="965880" lvl="4">
              <a:buSzPct val="130000"/>
            </a:pPr>
            <a:r>
              <a:rPr lang="fr-FR" sz="1800" dirty="0">
                <a:solidFill>
                  <a:schemeClr val="tx1"/>
                </a:solidFill>
              </a:rPr>
              <a:t>Les couts de réalisation de réseaux </a:t>
            </a:r>
          </a:p>
          <a:p>
            <a:pPr marL="965880" lvl="4">
              <a:buSzPct val="130000"/>
            </a:pPr>
            <a:r>
              <a:rPr lang="fr-FR" sz="1800" dirty="0">
                <a:solidFill>
                  <a:schemeClr val="tx1"/>
                </a:solidFill>
              </a:rPr>
              <a:t>Des couts des actions d’accompagnement du parc </a:t>
            </a:r>
            <a:r>
              <a:rPr lang="fr-FR" sz="1800" dirty="0" smtClean="0">
                <a:solidFill>
                  <a:schemeClr val="tx1"/>
                </a:solidFill>
              </a:rPr>
              <a:t>existant</a:t>
            </a:r>
            <a:endParaRPr lang="fr-FR" sz="900" dirty="0" smtClean="0">
              <a:solidFill>
                <a:schemeClr val="tx1"/>
              </a:solidFill>
            </a:endParaRPr>
          </a:p>
          <a:p>
            <a:pPr marL="987425" lvl="4">
              <a:buSzPct val="130000"/>
            </a:pPr>
            <a:r>
              <a:rPr lang="fr-FR" sz="1800" dirty="0" smtClean="0">
                <a:solidFill>
                  <a:schemeClr val="tx1"/>
                </a:solidFill>
              </a:rPr>
              <a:t>Des </a:t>
            </a:r>
            <a:r>
              <a:rPr lang="fr-FR" sz="1800" dirty="0">
                <a:solidFill>
                  <a:schemeClr val="tx1"/>
                </a:solidFill>
              </a:rPr>
              <a:t>opérations de </a:t>
            </a:r>
            <a:r>
              <a:rPr lang="fr-FR" sz="1800" dirty="0" smtClean="0">
                <a:solidFill>
                  <a:schemeClr val="tx1"/>
                </a:solidFill>
              </a:rPr>
              <a:t>droit </a:t>
            </a:r>
            <a:r>
              <a:rPr lang="fr-FR" sz="1800" dirty="0">
                <a:solidFill>
                  <a:schemeClr val="tx1"/>
                </a:solidFill>
              </a:rPr>
              <a:t>commun du fait des niveaux de déficit sont abandonnées </a:t>
            </a:r>
            <a:r>
              <a:rPr lang="fr-FR" sz="1800" dirty="0" smtClean="0">
                <a:solidFill>
                  <a:schemeClr val="tx1"/>
                </a:solidFill>
              </a:rPr>
              <a:t>dans l’attente d’un dispositif de type ANRU </a:t>
            </a:r>
            <a:endParaRPr lang="fr-FR" sz="1800" dirty="0"/>
          </a:p>
          <a:p>
            <a:pPr marL="0" indent="0">
              <a:buNone/>
            </a:pPr>
            <a:endParaRPr lang="fr-FR" sz="700" dirty="0"/>
          </a:p>
          <a:p>
            <a:pPr marL="0" indent="0">
              <a:buNone/>
            </a:pPr>
            <a:endParaRPr lang="fr-FR" sz="1600" dirty="0" smtClean="0"/>
          </a:p>
        </p:txBody>
      </p:sp>
      <p:sp>
        <p:nvSpPr>
          <p:cNvPr id="5" name="Oval 4"/>
          <p:cNvSpPr/>
          <p:nvPr/>
        </p:nvSpPr>
        <p:spPr bwMode="auto">
          <a:xfrm>
            <a:off x="1544288" y="413665"/>
            <a:ext cx="432048" cy="360040"/>
          </a:xfrm>
          <a:prstGeom prst="ellipse">
            <a:avLst/>
          </a:prstGeom>
          <a:solidFill>
            <a:schemeClr val="accent3"/>
          </a:solidFill>
          <a:ln>
            <a:noFill/>
          </a:ln>
          <a:effectLst/>
          <a:extLst/>
        </p:spPr>
        <p:txBody>
          <a:bodyPr vert="horz" wrap="square" lIns="36000" tIns="36000" rIns="36000" bIns="36000" numCol="1" rtlCol="0" anchor="t" anchorCtr="0" compatLnSpc="1">
            <a:prstTxWarp prst="textNoShape">
              <a:avLst/>
            </a:prstTxWarp>
          </a:bodyPr>
          <a:lstStyle/>
          <a:p>
            <a:pPr algn="ctr" fontAlgn="base">
              <a:lnSpc>
                <a:spcPct val="80000"/>
              </a:lnSpc>
              <a:spcBef>
                <a:spcPct val="50000"/>
              </a:spcBef>
              <a:spcAft>
                <a:spcPct val="0"/>
              </a:spcAft>
            </a:pPr>
            <a:r>
              <a:rPr lang="fr-FR" sz="2000" b="1" dirty="0">
                <a:solidFill>
                  <a:schemeClr val="bg1"/>
                </a:solidFill>
                <a:latin typeface="Arial" charset="0"/>
                <a:ea typeface="MS PGothic" pitchFamily="34" charset="-128"/>
                <a:cs typeface="Arial" charset="0"/>
              </a:rPr>
              <a:t>4</a:t>
            </a:r>
          </a:p>
        </p:txBody>
      </p:sp>
    </p:spTree>
    <p:extLst>
      <p:ext uri="{BB962C8B-B14F-4D97-AF65-F5344CB8AC3E}">
        <p14:creationId xmlns:p14="http://schemas.microsoft.com/office/powerpoint/2010/main" val="3893045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62088" y="233645"/>
            <a:ext cx="7681912" cy="820452"/>
          </a:xfrm>
        </p:spPr>
        <p:txBody>
          <a:bodyPr/>
          <a:lstStyle/>
          <a:p>
            <a:r>
              <a:rPr lang="fr-FR" dirty="0" smtClean="0"/>
              <a:t>    les freins à la valorisation foncière:</a:t>
            </a:r>
            <a:endParaRPr lang="fr-FR" dirty="0"/>
          </a:p>
        </p:txBody>
      </p:sp>
      <p:sp>
        <p:nvSpPr>
          <p:cNvPr id="3" name="Text Placeholder 2"/>
          <p:cNvSpPr>
            <a:spLocks noGrp="1"/>
          </p:cNvSpPr>
          <p:nvPr>
            <p:ph type="body" sz="quarter" idx="11"/>
          </p:nvPr>
        </p:nvSpPr>
        <p:spPr>
          <a:xfrm>
            <a:off x="0" y="1734707"/>
            <a:ext cx="8825704" cy="4574613"/>
          </a:xfrm>
        </p:spPr>
        <p:txBody>
          <a:bodyPr/>
          <a:lstStyle/>
          <a:p>
            <a:pPr marL="0" indent="0">
              <a:buNone/>
            </a:pPr>
            <a:endParaRPr lang="fr-FR" sz="1050" dirty="0" smtClean="0"/>
          </a:p>
          <a:p>
            <a:pPr algn="just"/>
            <a:r>
              <a:rPr lang="fr-FR" dirty="0" smtClean="0"/>
              <a:t>La </a:t>
            </a:r>
            <a:r>
              <a:rPr lang="fr-FR" dirty="0"/>
              <a:t>possible opposition des </a:t>
            </a:r>
            <a:r>
              <a:rPr lang="fr-FR" b="1" dirty="0"/>
              <a:t>élus</a:t>
            </a:r>
            <a:r>
              <a:rPr lang="fr-FR" dirty="0"/>
              <a:t> locaux aux projets de densification dans un contexte d’application malthusienne du PLU pour 3 raisons principales </a:t>
            </a:r>
            <a:r>
              <a:rPr lang="fr-FR" dirty="0" smtClean="0"/>
              <a:t>citées :</a:t>
            </a:r>
          </a:p>
          <a:p>
            <a:pPr marL="0" indent="0">
              <a:buNone/>
            </a:pPr>
            <a:endParaRPr lang="fr-FR" sz="400" dirty="0"/>
          </a:p>
          <a:p>
            <a:pPr marL="623888" indent="0">
              <a:buNone/>
            </a:pPr>
            <a:r>
              <a:rPr lang="fr-FR" sz="1600" dirty="0" smtClean="0"/>
              <a:t>Une </a:t>
            </a:r>
            <a:r>
              <a:rPr lang="fr-FR" sz="1600" dirty="0"/>
              <a:t>anticipation des réticences des administrés riverains à un projet de construction neuve perçu comme perturbateur (syndrome du </a:t>
            </a:r>
            <a:r>
              <a:rPr lang="fr-FR" sz="1600" dirty="0" err="1"/>
              <a:t>Nimby</a:t>
            </a:r>
            <a:r>
              <a:rPr lang="fr-FR" sz="1600" dirty="0"/>
              <a:t>) </a:t>
            </a:r>
          </a:p>
          <a:p>
            <a:pPr marL="623888" indent="0">
              <a:buNone/>
            </a:pPr>
            <a:r>
              <a:rPr lang="fr-FR" sz="1600" dirty="0" smtClean="0"/>
              <a:t>Des </a:t>
            </a:r>
            <a:r>
              <a:rPr lang="fr-FR" sz="1600" dirty="0"/>
              <a:t>investissements publics d’accompagnement du projet résidentiel couteux pour la Ville (extension voire création d’un groupe scolaire</a:t>
            </a:r>
            <a:r>
              <a:rPr lang="fr-FR" sz="1600" dirty="0" smtClean="0"/>
              <a:t>)</a:t>
            </a:r>
            <a:endParaRPr lang="fr-FR" sz="1600" dirty="0"/>
          </a:p>
          <a:p>
            <a:pPr marL="623888" indent="0">
              <a:buNone/>
            </a:pPr>
            <a:r>
              <a:rPr lang="fr-FR" sz="1600" dirty="0" smtClean="0"/>
              <a:t>Une </a:t>
            </a:r>
            <a:r>
              <a:rPr lang="fr-FR" sz="1600" dirty="0"/>
              <a:t>opposition politique au développement de l’offre </a:t>
            </a:r>
            <a:r>
              <a:rPr lang="fr-FR" sz="1600" dirty="0" smtClean="0"/>
              <a:t>HLM</a:t>
            </a:r>
          </a:p>
          <a:p>
            <a:pPr marL="623888" indent="0">
              <a:buNone/>
            </a:pPr>
            <a:endParaRPr lang="fr-FR" sz="1600" dirty="0"/>
          </a:p>
          <a:p>
            <a:pPr marL="623888" indent="0">
              <a:buNone/>
            </a:pPr>
            <a:r>
              <a:rPr lang="fr-FR" sz="1600" dirty="0"/>
              <a:t>L’argument de la diversification de l’offre au profit du secteur libre ou de l’accession sociale est susceptible, dans certains cas, de convaincre le maire, qui pourra parfois aller jusqu’à enclencher une révision du PLU si nécessaire.</a:t>
            </a:r>
          </a:p>
          <a:p>
            <a:pPr marL="623888" indent="0">
              <a:buNone/>
            </a:pPr>
            <a:endParaRPr lang="fr-FR" sz="1600" dirty="0"/>
          </a:p>
          <a:p>
            <a:pPr marL="363538" indent="0">
              <a:buNone/>
            </a:pPr>
            <a:endParaRPr lang="fr-FR" sz="300" dirty="0" smtClean="0"/>
          </a:p>
        </p:txBody>
      </p:sp>
      <p:sp>
        <p:nvSpPr>
          <p:cNvPr id="5" name="Oval 4"/>
          <p:cNvSpPr/>
          <p:nvPr/>
        </p:nvSpPr>
        <p:spPr bwMode="auto">
          <a:xfrm>
            <a:off x="1544288" y="413665"/>
            <a:ext cx="432048" cy="360040"/>
          </a:xfrm>
          <a:prstGeom prst="ellipse">
            <a:avLst/>
          </a:prstGeom>
          <a:solidFill>
            <a:schemeClr val="accent3"/>
          </a:solidFill>
          <a:ln>
            <a:noFill/>
          </a:ln>
          <a:effectLst/>
          <a:extLst/>
        </p:spPr>
        <p:txBody>
          <a:bodyPr vert="horz" wrap="square" lIns="36000" tIns="36000" rIns="36000" bIns="36000" numCol="1" rtlCol="0" anchor="t" anchorCtr="0" compatLnSpc="1">
            <a:prstTxWarp prst="textNoShape">
              <a:avLst/>
            </a:prstTxWarp>
          </a:bodyPr>
          <a:lstStyle/>
          <a:p>
            <a:pPr algn="ctr" fontAlgn="base">
              <a:lnSpc>
                <a:spcPct val="80000"/>
              </a:lnSpc>
              <a:spcBef>
                <a:spcPct val="50000"/>
              </a:spcBef>
              <a:spcAft>
                <a:spcPct val="0"/>
              </a:spcAft>
            </a:pPr>
            <a:r>
              <a:rPr lang="fr-FR" sz="2000" b="1" dirty="0">
                <a:solidFill>
                  <a:schemeClr val="bg1"/>
                </a:solidFill>
                <a:latin typeface="Arial" charset="0"/>
                <a:ea typeface="MS PGothic" pitchFamily="34" charset="-128"/>
                <a:cs typeface="Arial" charset="0"/>
              </a:rPr>
              <a:t>4</a:t>
            </a:r>
          </a:p>
        </p:txBody>
      </p:sp>
    </p:spTree>
    <p:extLst>
      <p:ext uri="{BB962C8B-B14F-4D97-AF65-F5344CB8AC3E}">
        <p14:creationId xmlns:p14="http://schemas.microsoft.com/office/powerpoint/2010/main" val="2452674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62088" y="233645"/>
            <a:ext cx="7681912" cy="820452"/>
          </a:xfrm>
        </p:spPr>
        <p:txBody>
          <a:bodyPr/>
          <a:lstStyle/>
          <a:p>
            <a:r>
              <a:rPr lang="fr-FR" dirty="0" smtClean="0"/>
              <a:t>    les freins à la valorisation foncière:</a:t>
            </a:r>
            <a:endParaRPr lang="fr-FR" dirty="0"/>
          </a:p>
        </p:txBody>
      </p:sp>
      <p:sp>
        <p:nvSpPr>
          <p:cNvPr id="3" name="Text Placeholder 2"/>
          <p:cNvSpPr>
            <a:spLocks noGrp="1"/>
          </p:cNvSpPr>
          <p:nvPr>
            <p:ph type="body" sz="quarter" idx="11"/>
          </p:nvPr>
        </p:nvSpPr>
        <p:spPr>
          <a:xfrm>
            <a:off x="66776" y="1583795"/>
            <a:ext cx="8825704" cy="4574613"/>
          </a:xfrm>
        </p:spPr>
        <p:txBody>
          <a:bodyPr/>
          <a:lstStyle/>
          <a:p>
            <a:r>
              <a:rPr lang="fr-FR" dirty="0" smtClean="0"/>
              <a:t>Une possible </a:t>
            </a:r>
            <a:r>
              <a:rPr lang="fr-FR" b="1" dirty="0" smtClean="0"/>
              <a:t>opposition des locataires et riverains </a:t>
            </a:r>
            <a:r>
              <a:rPr lang="fr-FR" dirty="0" smtClean="0"/>
              <a:t>:</a:t>
            </a:r>
          </a:p>
          <a:p>
            <a:pPr marL="363538" lvl="4">
              <a:buSzPct val="130000"/>
            </a:pPr>
            <a:endParaRPr lang="fr-FR" sz="1800" dirty="0" smtClean="0">
              <a:solidFill>
                <a:schemeClr val="tx1"/>
              </a:solidFill>
            </a:endParaRPr>
          </a:p>
          <a:p>
            <a:pPr marL="363538" lvl="4">
              <a:buSzPct val="130000"/>
            </a:pPr>
            <a:r>
              <a:rPr lang="fr-FR" sz="1800" dirty="0" smtClean="0">
                <a:solidFill>
                  <a:schemeClr val="tx1"/>
                </a:solidFill>
              </a:rPr>
              <a:t>Deux types de leviers susceptibles de favoriser une adhésion des locataires sont mobilisés par les maitres d’ouvrages :</a:t>
            </a:r>
          </a:p>
          <a:p>
            <a:pPr marL="363538" lvl="4">
              <a:buSzPct val="130000"/>
            </a:pPr>
            <a:endParaRPr lang="fr-FR" sz="700" dirty="0" smtClean="0">
              <a:solidFill>
                <a:schemeClr val="tx1"/>
              </a:solidFill>
            </a:endParaRPr>
          </a:p>
          <a:p>
            <a:pPr marL="909637" lvl="4" indent="-285750">
              <a:buSzPct val="130000"/>
              <a:buFontTx/>
              <a:buChar char="-"/>
            </a:pPr>
            <a:r>
              <a:rPr lang="fr-FR" sz="1800" dirty="0" smtClean="0">
                <a:solidFill>
                  <a:schemeClr val="tx1"/>
                </a:solidFill>
              </a:rPr>
              <a:t>Les travaux d’accompagnement permettant d’améliorer l’état technique et le fonctionnement du parc existant</a:t>
            </a:r>
          </a:p>
          <a:p>
            <a:pPr marL="623887" lvl="4">
              <a:buSzPct val="130000"/>
            </a:pPr>
            <a:endParaRPr lang="fr-FR" sz="1050" dirty="0" smtClean="0">
              <a:solidFill>
                <a:schemeClr val="tx1"/>
              </a:solidFill>
            </a:endParaRPr>
          </a:p>
          <a:p>
            <a:pPr marL="812800" lvl="4" indent="-188913">
              <a:buSzPct val="130000"/>
            </a:pPr>
            <a:r>
              <a:rPr lang="fr-FR" sz="1800" dirty="0" smtClean="0">
                <a:solidFill>
                  <a:schemeClr val="tx1"/>
                </a:solidFill>
              </a:rPr>
              <a:t>-	La programmation des programmes neufs avec d’une part des logements en accession sociale dont les occupants HLM peuvent être des candidats prioritaires ; d’autre part des projets d’habitat locatif social participatif mobilisant des locataires du site ayant effectué une demande de mutation et associé à la programmation et aux études de conception de l’immeuble neuf</a:t>
            </a:r>
          </a:p>
          <a:p>
            <a:pPr marL="0" indent="0">
              <a:buNone/>
            </a:pPr>
            <a:endParaRPr lang="fr-FR" sz="1100" dirty="0" smtClean="0"/>
          </a:p>
        </p:txBody>
      </p:sp>
      <p:sp>
        <p:nvSpPr>
          <p:cNvPr id="5" name="Oval 4"/>
          <p:cNvSpPr/>
          <p:nvPr/>
        </p:nvSpPr>
        <p:spPr bwMode="auto">
          <a:xfrm>
            <a:off x="1544288" y="413665"/>
            <a:ext cx="432048" cy="360040"/>
          </a:xfrm>
          <a:prstGeom prst="ellipse">
            <a:avLst/>
          </a:prstGeom>
          <a:solidFill>
            <a:schemeClr val="accent3"/>
          </a:solidFill>
          <a:ln>
            <a:noFill/>
          </a:ln>
          <a:effectLst/>
          <a:extLst/>
        </p:spPr>
        <p:txBody>
          <a:bodyPr vert="horz" wrap="square" lIns="36000" tIns="36000" rIns="36000" bIns="36000" numCol="1" rtlCol="0" anchor="t" anchorCtr="0" compatLnSpc="1">
            <a:prstTxWarp prst="textNoShape">
              <a:avLst/>
            </a:prstTxWarp>
          </a:bodyPr>
          <a:lstStyle/>
          <a:p>
            <a:pPr algn="ctr" fontAlgn="base">
              <a:lnSpc>
                <a:spcPct val="80000"/>
              </a:lnSpc>
              <a:spcBef>
                <a:spcPct val="50000"/>
              </a:spcBef>
              <a:spcAft>
                <a:spcPct val="0"/>
              </a:spcAft>
            </a:pPr>
            <a:r>
              <a:rPr lang="fr-FR" sz="2000" b="1" dirty="0">
                <a:solidFill>
                  <a:schemeClr val="bg1"/>
                </a:solidFill>
                <a:latin typeface="Arial" charset="0"/>
                <a:ea typeface="MS PGothic" pitchFamily="34" charset="-128"/>
                <a:cs typeface="Arial" charset="0"/>
              </a:rPr>
              <a:t>4</a:t>
            </a:r>
          </a:p>
        </p:txBody>
      </p:sp>
    </p:spTree>
    <p:extLst>
      <p:ext uri="{BB962C8B-B14F-4D97-AF65-F5344CB8AC3E}">
        <p14:creationId xmlns:p14="http://schemas.microsoft.com/office/powerpoint/2010/main" val="3492391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62088" y="233645"/>
            <a:ext cx="7681912" cy="820452"/>
          </a:xfrm>
        </p:spPr>
        <p:txBody>
          <a:bodyPr/>
          <a:lstStyle/>
          <a:p>
            <a:r>
              <a:rPr lang="fr-FR" dirty="0" smtClean="0"/>
              <a:t>    Les freins à la valorisation foncière </a:t>
            </a:r>
            <a:endParaRPr lang="fr-FR" dirty="0"/>
          </a:p>
        </p:txBody>
      </p:sp>
      <p:sp>
        <p:nvSpPr>
          <p:cNvPr id="3" name="Text Placeholder 2"/>
          <p:cNvSpPr>
            <a:spLocks noGrp="1"/>
          </p:cNvSpPr>
          <p:nvPr>
            <p:ph type="body" sz="quarter" idx="11"/>
          </p:nvPr>
        </p:nvSpPr>
        <p:spPr>
          <a:xfrm>
            <a:off x="66776" y="1583795"/>
            <a:ext cx="9077224" cy="4574613"/>
          </a:xfrm>
        </p:spPr>
        <p:txBody>
          <a:bodyPr/>
          <a:lstStyle/>
          <a:p>
            <a:r>
              <a:rPr lang="fr-FR" dirty="0" smtClean="0"/>
              <a:t>Un </a:t>
            </a:r>
            <a:r>
              <a:rPr lang="fr-FR" b="1" dirty="0" smtClean="0"/>
              <a:t>déficit foncier important </a:t>
            </a:r>
            <a:r>
              <a:rPr lang="fr-FR" dirty="0" smtClean="0"/>
              <a:t>qui tend à « absorber » l’économie initiale d’acquisition du foncier et appelle une intervention en fonds propres et en subventions extérieures des collectivités en lien avec :</a:t>
            </a:r>
            <a:endParaRPr lang="fr-FR" dirty="0"/>
          </a:p>
          <a:p>
            <a:pPr marL="965880" lvl="4">
              <a:buSzPct val="130000"/>
            </a:pPr>
            <a:r>
              <a:rPr lang="fr-FR" dirty="0" smtClean="0">
                <a:solidFill>
                  <a:schemeClr val="tx1"/>
                </a:solidFill>
              </a:rPr>
              <a:t>Les </a:t>
            </a:r>
            <a:r>
              <a:rPr lang="fr-FR" dirty="0">
                <a:solidFill>
                  <a:schemeClr val="tx1"/>
                </a:solidFill>
              </a:rPr>
              <a:t>choix de démolition dans un contexte </a:t>
            </a:r>
            <a:r>
              <a:rPr lang="fr-FR" dirty="0" smtClean="0">
                <a:solidFill>
                  <a:schemeClr val="tx1"/>
                </a:solidFill>
              </a:rPr>
              <a:t>de renchérissement </a:t>
            </a:r>
            <a:r>
              <a:rPr lang="fr-FR" dirty="0">
                <a:solidFill>
                  <a:schemeClr val="tx1"/>
                </a:solidFill>
              </a:rPr>
              <a:t>des </a:t>
            </a:r>
            <a:r>
              <a:rPr lang="fr-FR" dirty="0" smtClean="0">
                <a:solidFill>
                  <a:schemeClr val="tx1"/>
                </a:solidFill>
              </a:rPr>
              <a:t>coûts </a:t>
            </a:r>
            <a:r>
              <a:rPr lang="fr-FR" dirty="0">
                <a:solidFill>
                  <a:schemeClr val="tx1"/>
                </a:solidFill>
              </a:rPr>
              <a:t>de désamiantage </a:t>
            </a:r>
            <a:endParaRPr lang="fr-FR" dirty="0" smtClean="0">
              <a:solidFill>
                <a:schemeClr val="tx1"/>
              </a:solidFill>
            </a:endParaRPr>
          </a:p>
          <a:p>
            <a:pPr marL="965880" lvl="4">
              <a:buSzPct val="130000"/>
            </a:pPr>
            <a:r>
              <a:rPr lang="fr-FR" dirty="0" smtClean="0">
                <a:solidFill>
                  <a:schemeClr val="tx1"/>
                </a:solidFill>
              </a:rPr>
              <a:t>Des coûts des actions d’accompagnement du parc existant</a:t>
            </a:r>
            <a:endParaRPr lang="fr-FR" dirty="0" smtClean="0"/>
          </a:p>
          <a:p>
            <a:pPr marL="0" indent="0">
              <a:buNone/>
            </a:pPr>
            <a:endParaRPr lang="fr-FR" sz="700" dirty="0"/>
          </a:p>
          <a:p>
            <a:r>
              <a:rPr lang="fr-FR" dirty="0"/>
              <a:t>Une </a:t>
            </a:r>
            <a:r>
              <a:rPr lang="fr-FR" b="1" dirty="0"/>
              <a:t>faible commercialité des sites </a:t>
            </a:r>
            <a:r>
              <a:rPr lang="fr-FR" dirty="0"/>
              <a:t>réduisant la faisabilité d’une densification et d’une diversification de l’offre</a:t>
            </a:r>
          </a:p>
          <a:p>
            <a:pPr marL="987425" lvl="1"/>
            <a:r>
              <a:rPr lang="fr-FR" dirty="0"/>
              <a:t>Sur nombre de sites de type grand ensemble, l’absence de marché immobilier peut entrainer un abandon temporaire des projets</a:t>
            </a:r>
            <a:r>
              <a:rPr lang="fr-FR" dirty="0" smtClean="0"/>
              <a:t>.</a:t>
            </a:r>
          </a:p>
          <a:p>
            <a:pPr marL="987425" lvl="1"/>
            <a:r>
              <a:rPr lang="fr-FR" dirty="0" smtClean="0"/>
              <a:t> </a:t>
            </a:r>
            <a:r>
              <a:rPr lang="fr-FR" dirty="0"/>
              <a:t>L’EPCI via son PLH et/ou l’Etat local (DDT) pourront être vigilants à limiter la programmation HLM sur des quartiers où la part du logement social est déjà </a:t>
            </a:r>
            <a:r>
              <a:rPr lang="fr-FR" dirty="0" smtClean="0"/>
              <a:t>important</a:t>
            </a:r>
          </a:p>
          <a:p>
            <a:pPr marL="987425" lvl="1"/>
            <a:endParaRPr lang="fr-FR" sz="1000" dirty="0"/>
          </a:p>
          <a:p>
            <a:r>
              <a:rPr lang="fr-FR" dirty="0"/>
              <a:t>Des </a:t>
            </a:r>
            <a:r>
              <a:rPr lang="fr-FR" b="1" dirty="0"/>
              <a:t>caractéristiques </a:t>
            </a:r>
            <a:r>
              <a:rPr lang="fr-FR" b="1" dirty="0" smtClean="0"/>
              <a:t> environnementales défavorables </a:t>
            </a:r>
            <a:r>
              <a:rPr lang="fr-FR" dirty="0" smtClean="0"/>
              <a:t>(qualité des sols, </a:t>
            </a:r>
            <a:r>
              <a:rPr lang="fr-FR" dirty="0" err="1" smtClean="0"/>
              <a:t>etc</a:t>
            </a:r>
            <a:r>
              <a:rPr lang="fr-FR" dirty="0" smtClean="0"/>
              <a:t>)</a:t>
            </a:r>
            <a:endParaRPr lang="fr-FR" dirty="0"/>
          </a:p>
        </p:txBody>
      </p:sp>
      <p:sp>
        <p:nvSpPr>
          <p:cNvPr id="5" name="Oval 4"/>
          <p:cNvSpPr/>
          <p:nvPr/>
        </p:nvSpPr>
        <p:spPr bwMode="auto">
          <a:xfrm>
            <a:off x="1544288" y="413665"/>
            <a:ext cx="432048" cy="360040"/>
          </a:xfrm>
          <a:prstGeom prst="ellipse">
            <a:avLst/>
          </a:prstGeom>
          <a:solidFill>
            <a:schemeClr val="accent3"/>
          </a:solidFill>
          <a:ln>
            <a:noFill/>
          </a:ln>
          <a:effectLst/>
          <a:extLst/>
        </p:spPr>
        <p:txBody>
          <a:bodyPr vert="horz" wrap="square" lIns="36000" tIns="36000" rIns="36000" bIns="36000" numCol="1" rtlCol="0" anchor="t" anchorCtr="0" compatLnSpc="1">
            <a:prstTxWarp prst="textNoShape">
              <a:avLst/>
            </a:prstTxWarp>
          </a:bodyPr>
          <a:lstStyle/>
          <a:p>
            <a:pPr algn="ctr" fontAlgn="base">
              <a:lnSpc>
                <a:spcPct val="80000"/>
              </a:lnSpc>
              <a:spcBef>
                <a:spcPct val="50000"/>
              </a:spcBef>
              <a:spcAft>
                <a:spcPct val="0"/>
              </a:spcAft>
            </a:pPr>
            <a:r>
              <a:rPr lang="fr-FR" sz="2000" b="1" dirty="0">
                <a:solidFill>
                  <a:schemeClr val="bg1"/>
                </a:solidFill>
                <a:latin typeface="Arial" charset="0"/>
                <a:ea typeface="MS PGothic" pitchFamily="34" charset="-128"/>
                <a:cs typeface="Arial" charset="0"/>
              </a:rPr>
              <a:t>4</a:t>
            </a:r>
          </a:p>
        </p:txBody>
      </p:sp>
    </p:spTree>
    <p:extLst>
      <p:ext uri="{BB962C8B-B14F-4D97-AF65-F5344CB8AC3E}">
        <p14:creationId xmlns:p14="http://schemas.microsoft.com/office/powerpoint/2010/main" val="274799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62088" y="233645"/>
            <a:ext cx="7681912" cy="820452"/>
          </a:xfrm>
        </p:spPr>
        <p:txBody>
          <a:bodyPr/>
          <a:lstStyle/>
          <a:p>
            <a:r>
              <a:rPr lang="fr-FR" dirty="0" smtClean="0"/>
              <a:t>    De nouveaux modes de coopération </a:t>
            </a:r>
            <a:endParaRPr lang="fr-FR" dirty="0"/>
          </a:p>
        </p:txBody>
      </p:sp>
      <p:sp>
        <p:nvSpPr>
          <p:cNvPr id="3" name="Text Placeholder 2"/>
          <p:cNvSpPr>
            <a:spLocks noGrp="1"/>
          </p:cNvSpPr>
          <p:nvPr>
            <p:ph type="body" sz="quarter" idx="11"/>
          </p:nvPr>
        </p:nvSpPr>
        <p:spPr>
          <a:xfrm>
            <a:off x="66776" y="1583795"/>
            <a:ext cx="8825704" cy="4574613"/>
          </a:xfrm>
        </p:spPr>
        <p:txBody>
          <a:bodyPr/>
          <a:lstStyle/>
          <a:p>
            <a:r>
              <a:rPr lang="fr-FR" dirty="0" smtClean="0"/>
              <a:t>Des </a:t>
            </a:r>
            <a:r>
              <a:rPr lang="fr-FR" dirty="0"/>
              <a:t>projets de densification foncière </a:t>
            </a:r>
            <a:r>
              <a:rPr lang="fr-FR" dirty="0" smtClean="0"/>
              <a:t>qui supposent de </a:t>
            </a:r>
            <a:r>
              <a:rPr lang="fr-FR" b="1" dirty="0"/>
              <a:t>développer des logiques de coopération fortes </a:t>
            </a:r>
            <a:r>
              <a:rPr lang="fr-FR" dirty="0"/>
              <a:t>entre les différentes directions au sein des </a:t>
            </a:r>
            <a:r>
              <a:rPr lang="fr-FR" dirty="0" smtClean="0"/>
              <a:t>organismes  :</a:t>
            </a:r>
          </a:p>
          <a:p>
            <a:pPr marL="363538" indent="0">
              <a:buNone/>
            </a:pPr>
            <a:endParaRPr lang="fr-FR" sz="1600" dirty="0" smtClean="0"/>
          </a:p>
          <a:p>
            <a:pPr marL="363538" indent="0">
              <a:buNone/>
            </a:pPr>
            <a:r>
              <a:rPr lang="fr-FR" sz="1600" dirty="0" smtClean="0"/>
              <a:t>La direction de l’architecture ou assimilée intervient en phase amont pour la réalisation des études de faisabilité </a:t>
            </a:r>
          </a:p>
          <a:p>
            <a:pPr marL="363538" indent="0">
              <a:buNone/>
            </a:pPr>
            <a:r>
              <a:rPr lang="fr-FR" sz="1600" dirty="0" smtClean="0"/>
              <a:t>La </a:t>
            </a:r>
            <a:r>
              <a:rPr lang="fr-FR" sz="1600" dirty="0"/>
              <a:t>direction du marketing intervient sur le volet marché et programmation </a:t>
            </a:r>
          </a:p>
          <a:p>
            <a:pPr marL="363538" indent="0">
              <a:buNone/>
            </a:pPr>
            <a:r>
              <a:rPr lang="fr-FR" sz="1600" dirty="0" smtClean="0"/>
              <a:t>La </a:t>
            </a:r>
            <a:r>
              <a:rPr lang="fr-FR" sz="1600" dirty="0"/>
              <a:t>direction du développement et/ou de la maitrise d’ouvrage, voire de l’aménagement, pilote la conception et la réalisation des opérations de densification </a:t>
            </a:r>
          </a:p>
          <a:p>
            <a:pPr marL="363538" indent="0">
              <a:buNone/>
            </a:pPr>
            <a:r>
              <a:rPr lang="fr-FR" sz="1600" dirty="0" smtClean="0"/>
              <a:t>La </a:t>
            </a:r>
            <a:r>
              <a:rPr lang="fr-FR" sz="1600" dirty="0"/>
              <a:t>direction du patrimoine, qui prend en charge les projets de réhabilitation et de résidentialisation du parc existant conservé, articule ses interventions au projet de densification </a:t>
            </a:r>
          </a:p>
          <a:p>
            <a:pPr marL="363538" indent="0">
              <a:buNone/>
            </a:pPr>
            <a:r>
              <a:rPr lang="fr-FR" sz="1600" dirty="0" smtClean="0"/>
              <a:t>L’agence </a:t>
            </a:r>
            <a:r>
              <a:rPr lang="fr-FR" sz="1600" dirty="0"/>
              <a:t>concernée et les services de gestion locative alertent sur les mesures d’accompagnement à mettre en </a:t>
            </a:r>
            <a:r>
              <a:rPr lang="fr-FR" sz="1600" dirty="0" smtClean="0"/>
              <a:t>œuvre </a:t>
            </a:r>
            <a:r>
              <a:rPr lang="fr-FR" sz="1600" dirty="0"/>
              <a:t>pour une bonne acceptation et appropriation des projets par les locataires et anime les démarches de </a:t>
            </a:r>
            <a:r>
              <a:rPr lang="fr-FR" sz="1600" dirty="0" smtClean="0"/>
              <a:t>concertation</a:t>
            </a:r>
            <a:endParaRPr lang="fr-FR" sz="1600" dirty="0" smtClean="0">
              <a:solidFill>
                <a:schemeClr val="tx1"/>
              </a:solidFill>
            </a:endParaRPr>
          </a:p>
        </p:txBody>
      </p:sp>
      <p:sp>
        <p:nvSpPr>
          <p:cNvPr id="5" name="Oval 4"/>
          <p:cNvSpPr/>
          <p:nvPr/>
        </p:nvSpPr>
        <p:spPr bwMode="auto">
          <a:xfrm>
            <a:off x="1544288" y="413665"/>
            <a:ext cx="432048" cy="360040"/>
          </a:xfrm>
          <a:prstGeom prst="ellipse">
            <a:avLst/>
          </a:prstGeom>
          <a:solidFill>
            <a:schemeClr val="accent3"/>
          </a:solidFill>
          <a:ln>
            <a:noFill/>
          </a:ln>
          <a:effectLst/>
          <a:extLst/>
        </p:spPr>
        <p:txBody>
          <a:bodyPr vert="horz" wrap="square" lIns="36000" tIns="36000" rIns="36000" bIns="36000" numCol="1" rtlCol="0" anchor="t" anchorCtr="0" compatLnSpc="1">
            <a:prstTxWarp prst="textNoShape">
              <a:avLst/>
            </a:prstTxWarp>
          </a:bodyPr>
          <a:lstStyle/>
          <a:p>
            <a:pPr algn="ctr" fontAlgn="base">
              <a:lnSpc>
                <a:spcPct val="80000"/>
              </a:lnSpc>
              <a:spcBef>
                <a:spcPct val="50000"/>
              </a:spcBef>
              <a:spcAft>
                <a:spcPct val="0"/>
              </a:spcAft>
            </a:pPr>
            <a:r>
              <a:rPr lang="fr-FR" sz="2000" b="1" dirty="0">
                <a:solidFill>
                  <a:schemeClr val="bg1"/>
                </a:solidFill>
                <a:latin typeface="Arial" charset="0"/>
                <a:ea typeface="MS PGothic" pitchFamily="34" charset="-128"/>
                <a:cs typeface="Arial" charset="0"/>
              </a:rPr>
              <a:t>5</a:t>
            </a:r>
          </a:p>
        </p:txBody>
      </p:sp>
    </p:spTree>
    <p:extLst>
      <p:ext uri="{BB962C8B-B14F-4D97-AF65-F5344CB8AC3E}">
        <p14:creationId xmlns:p14="http://schemas.microsoft.com/office/powerpoint/2010/main" val="2975731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Préambule : objet </a:t>
            </a:r>
            <a:endParaRPr lang="fr-FR" dirty="0"/>
          </a:p>
          <a:p>
            <a:endParaRPr lang="fr-FR" dirty="0"/>
          </a:p>
        </p:txBody>
      </p:sp>
      <p:sp>
        <p:nvSpPr>
          <p:cNvPr id="3" name="Espace réservé du texte 2"/>
          <p:cNvSpPr>
            <a:spLocks noGrp="1"/>
          </p:cNvSpPr>
          <p:nvPr>
            <p:ph type="body" sz="quarter" idx="11"/>
          </p:nvPr>
        </p:nvSpPr>
        <p:spPr>
          <a:xfrm>
            <a:off x="-49729" y="1689702"/>
            <a:ext cx="8802688" cy="4574613"/>
          </a:xfrm>
        </p:spPr>
        <p:txBody>
          <a:bodyPr/>
          <a:lstStyle/>
          <a:p>
            <a:pPr marL="342900" indent="-342900">
              <a:buSzPct val="130000"/>
            </a:pPr>
            <a:r>
              <a:rPr lang="fr-FR" b="1" dirty="0"/>
              <a:t>Deux études  </a:t>
            </a:r>
            <a:r>
              <a:rPr lang="fr-FR" dirty="0"/>
              <a:t>confiées par l’USH et la CDC à HTC d’une part et à l’agence JDL d’autre part, portant sur  </a:t>
            </a:r>
            <a:r>
              <a:rPr lang="fr-FR" b="1" dirty="0"/>
              <a:t>les stratégies </a:t>
            </a:r>
            <a:r>
              <a:rPr lang="fr-FR" dirty="0"/>
              <a:t>et </a:t>
            </a:r>
            <a:r>
              <a:rPr lang="fr-FR" b="1" dirty="0"/>
              <a:t>les pratiques </a:t>
            </a:r>
            <a:r>
              <a:rPr lang="fr-FR" dirty="0"/>
              <a:t>de densification foncière du parc existant des organismes :</a:t>
            </a:r>
          </a:p>
          <a:p>
            <a:pPr marL="0" indent="0">
              <a:buSzPct val="130000"/>
              <a:buNone/>
            </a:pPr>
            <a:endParaRPr lang="fr-FR" dirty="0"/>
          </a:p>
          <a:p>
            <a:pPr marL="965880" lvl="4">
              <a:buSzPct val="130000"/>
            </a:pPr>
            <a:r>
              <a:rPr lang="fr-FR" dirty="0">
                <a:solidFill>
                  <a:schemeClr val="tx1"/>
                </a:solidFill>
              </a:rPr>
              <a:t>Comment les organismes intègrent-ils la question de la densification foncière à leur stratégie patrimoniale ?</a:t>
            </a:r>
          </a:p>
          <a:p>
            <a:pPr marL="965880" lvl="4">
              <a:buSzPct val="130000"/>
            </a:pPr>
            <a:r>
              <a:rPr lang="fr-FR" dirty="0">
                <a:solidFill>
                  <a:schemeClr val="tx1"/>
                </a:solidFill>
              </a:rPr>
              <a:t>Comment conçoivent-ils les opérations de densification / valorisation ?</a:t>
            </a:r>
          </a:p>
          <a:p>
            <a:pPr marL="965880" lvl="4">
              <a:buSzPct val="130000"/>
            </a:pPr>
            <a:r>
              <a:rPr lang="fr-FR" dirty="0">
                <a:solidFill>
                  <a:schemeClr val="tx1"/>
                </a:solidFill>
              </a:rPr>
              <a:t>Quelles sont les caractéristiques des montages financiers de ces opérations ?</a:t>
            </a:r>
          </a:p>
          <a:p>
            <a:pPr marL="965880" lvl="4">
              <a:buSzPct val="130000"/>
            </a:pPr>
            <a:endParaRPr lang="fr-FR" dirty="0">
              <a:solidFill>
                <a:schemeClr val="tx1"/>
              </a:solidFill>
            </a:endParaRPr>
          </a:p>
          <a:p>
            <a:pPr marL="342900" indent="-342900">
              <a:buSzPct val="130000"/>
            </a:pPr>
            <a:r>
              <a:rPr lang="fr-FR" b="1" dirty="0"/>
              <a:t>Une double démarche d’enquête </a:t>
            </a:r>
            <a:r>
              <a:rPr lang="fr-FR" dirty="0"/>
              <a:t>auprès d’un échantillon d’organismes </a:t>
            </a:r>
            <a:r>
              <a:rPr lang="fr-FR" b="1" dirty="0"/>
              <a:t>et d’analyse </a:t>
            </a:r>
            <a:r>
              <a:rPr lang="fr-FR" dirty="0"/>
              <a:t>d’opérations de densification</a:t>
            </a:r>
          </a:p>
          <a:p>
            <a:pPr marL="0" indent="0">
              <a:buSzPct val="130000"/>
              <a:buNone/>
            </a:pPr>
            <a:endParaRPr lang="fr-FR" sz="800" dirty="0"/>
          </a:p>
        </p:txBody>
      </p:sp>
    </p:spTree>
    <p:extLst>
      <p:ext uri="{BB962C8B-B14F-4D97-AF65-F5344CB8AC3E}">
        <p14:creationId xmlns:p14="http://schemas.microsoft.com/office/powerpoint/2010/main" val="3917499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fr-FR" dirty="0" smtClean="0"/>
              <a:t>Préambule : méthode</a:t>
            </a:r>
            <a:endParaRPr lang="fr-FR" dirty="0"/>
          </a:p>
        </p:txBody>
      </p:sp>
      <p:sp>
        <p:nvSpPr>
          <p:cNvPr id="3" name="Text Placeholder 2"/>
          <p:cNvSpPr>
            <a:spLocks noGrp="1"/>
          </p:cNvSpPr>
          <p:nvPr>
            <p:ph type="body" sz="quarter" idx="11"/>
          </p:nvPr>
        </p:nvSpPr>
        <p:spPr>
          <a:xfrm>
            <a:off x="-49729" y="1959732"/>
            <a:ext cx="9193729" cy="3809528"/>
          </a:xfrm>
        </p:spPr>
        <p:txBody>
          <a:bodyPr/>
          <a:lstStyle/>
          <a:p>
            <a:r>
              <a:rPr lang="fr-FR" dirty="0" smtClean="0"/>
              <a:t>Une enquête réalisée par HTC auprès de  </a:t>
            </a:r>
            <a:r>
              <a:rPr lang="fr-FR" b="1" dirty="0" smtClean="0"/>
              <a:t>8 bailleurs engagés </a:t>
            </a:r>
            <a:r>
              <a:rPr lang="fr-FR" b="1" dirty="0"/>
              <a:t>sur tout ou partie de leur parc dans une démarche de densification </a:t>
            </a:r>
            <a:r>
              <a:rPr lang="fr-FR" b="1" dirty="0" smtClean="0"/>
              <a:t>foncière</a:t>
            </a:r>
            <a:r>
              <a:rPr lang="fr-FR" dirty="0" smtClean="0"/>
              <a:t> dans le cadre d’opérations de droit commun (soit hors PRU) :</a:t>
            </a:r>
          </a:p>
          <a:p>
            <a:pPr marL="0" indent="0" algn="just">
              <a:buNone/>
            </a:pPr>
            <a:endParaRPr lang="fr-FR" dirty="0" smtClean="0"/>
          </a:p>
          <a:p>
            <a:pPr marL="965880" lvl="4">
              <a:buSzPct val="130000"/>
            </a:pPr>
            <a:r>
              <a:rPr lang="fr-FR" dirty="0" smtClean="0">
                <a:solidFill>
                  <a:schemeClr val="tx1"/>
                </a:solidFill>
              </a:rPr>
              <a:t>I3F - </a:t>
            </a:r>
            <a:r>
              <a:rPr lang="fr-FR" dirty="0" err="1" smtClean="0">
                <a:solidFill>
                  <a:schemeClr val="tx1"/>
                </a:solidFill>
              </a:rPr>
              <a:t>Aquitanis</a:t>
            </a:r>
            <a:r>
              <a:rPr lang="fr-FR" dirty="0" smtClean="0">
                <a:solidFill>
                  <a:schemeClr val="tx1"/>
                </a:solidFill>
              </a:rPr>
              <a:t> - </a:t>
            </a:r>
            <a:r>
              <a:rPr lang="fr-FR" dirty="0" err="1" smtClean="0">
                <a:solidFill>
                  <a:schemeClr val="tx1"/>
                </a:solidFill>
              </a:rPr>
              <a:t>Clairsienne</a:t>
            </a:r>
            <a:r>
              <a:rPr lang="fr-FR" dirty="0" smtClean="0">
                <a:solidFill>
                  <a:schemeClr val="tx1"/>
                </a:solidFill>
              </a:rPr>
              <a:t> - </a:t>
            </a:r>
            <a:r>
              <a:rPr lang="fr-FR" dirty="0" err="1" smtClean="0">
                <a:solidFill>
                  <a:schemeClr val="tx1"/>
                </a:solidFill>
              </a:rPr>
              <a:t>DomoFrance</a:t>
            </a:r>
            <a:r>
              <a:rPr lang="fr-FR" dirty="0" smtClean="0">
                <a:solidFill>
                  <a:schemeClr val="tx1"/>
                </a:solidFill>
              </a:rPr>
              <a:t> - </a:t>
            </a:r>
            <a:r>
              <a:rPr lang="fr-FR" dirty="0" err="1" smtClean="0">
                <a:solidFill>
                  <a:schemeClr val="tx1"/>
                </a:solidFill>
              </a:rPr>
              <a:t>Dynacité</a:t>
            </a:r>
            <a:r>
              <a:rPr lang="fr-FR" dirty="0" smtClean="0">
                <a:solidFill>
                  <a:schemeClr val="tx1"/>
                </a:solidFill>
              </a:rPr>
              <a:t> - </a:t>
            </a:r>
            <a:r>
              <a:rPr lang="fr-FR" dirty="0" err="1" smtClean="0">
                <a:solidFill>
                  <a:schemeClr val="tx1"/>
                </a:solidFill>
              </a:rPr>
              <a:t>Expansiel</a:t>
            </a:r>
            <a:r>
              <a:rPr lang="fr-FR" dirty="0" smtClean="0">
                <a:solidFill>
                  <a:schemeClr val="tx1"/>
                </a:solidFill>
              </a:rPr>
              <a:t> </a:t>
            </a:r>
            <a:r>
              <a:rPr lang="fr-FR" dirty="0" err="1" smtClean="0">
                <a:solidFill>
                  <a:schemeClr val="tx1"/>
                </a:solidFill>
              </a:rPr>
              <a:t>Goupe</a:t>
            </a:r>
            <a:r>
              <a:rPr lang="fr-FR" dirty="0" smtClean="0">
                <a:solidFill>
                  <a:schemeClr val="tx1"/>
                </a:solidFill>
              </a:rPr>
              <a:t> </a:t>
            </a:r>
            <a:r>
              <a:rPr lang="fr-FR" dirty="0" err="1" smtClean="0">
                <a:solidFill>
                  <a:schemeClr val="tx1"/>
                </a:solidFill>
              </a:rPr>
              <a:t>Valophis</a:t>
            </a:r>
            <a:endParaRPr lang="fr-FR" dirty="0">
              <a:solidFill>
                <a:schemeClr val="tx1"/>
              </a:solidFill>
            </a:endParaRPr>
          </a:p>
          <a:p>
            <a:pPr marL="965880" lvl="4">
              <a:buSzPct val="130000"/>
            </a:pPr>
            <a:r>
              <a:rPr lang="fr-FR" dirty="0" smtClean="0">
                <a:solidFill>
                  <a:schemeClr val="tx1"/>
                </a:solidFill>
              </a:rPr>
              <a:t>OPAC </a:t>
            </a:r>
            <a:r>
              <a:rPr lang="fr-FR" dirty="0">
                <a:solidFill>
                  <a:schemeClr val="tx1"/>
                </a:solidFill>
              </a:rPr>
              <a:t>du </a:t>
            </a:r>
            <a:r>
              <a:rPr lang="fr-FR" dirty="0" smtClean="0">
                <a:solidFill>
                  <a:schemeClr val="tx1"/>
                </a:solidFill>
              </a:rPr>
              <a:t>Rhône - OPAC </a:t>
            </a:r>
            <a:r>
              <a:rPr lang="fr-FR" dirty="0">
                <a:solidFill>
                  <a:schemeClr val="tx1"/>
                </a:solidFill>
              </a:rPr>
              <a:t>38 </a:t>
            </a:r>
            <a:endParaRPr lang="fr-FR" dirty="0" smtClean="0">
              <a:solidFill>
                <a:schemeClr val="tx1"/>
              </a:solidFill>
            </a:endParaRPr>
          </a:p>
          <a:p>
            <a:pPr marL="965880" lvl="4">
              <a:buSzPct val="130000"/>
            </a:pPr>
            <a:endParaRPr lang="fr-FR" dirty="0" smtClean="0">
              <a:solidFill>
                <a:schemeClr val="tx1"/>
              </a:solidFill>
            </a:endParaRPr>
          </a:p>
          <a:p>
            <a:pPr marL="965880" lvl="4">
              <a:buSzPct val="130000"/>
            </a:pPr>
            <a:endParaRPr lang="fr-FR" sz="900" dirty="0">
              <a:solidFill>
                <a:schemeClr val="tx1"/>
              </a:solidFill>
            </a:endParaRPr>
          </a:p>
          <a:p>
            <a:r>
              <a:rPr lang="fr-FR" dirty="0" smtClean="0"/>
              <a:t>Une analyse des conditions de réussite de </a:t>
            </a:r>
            <a:r>
              <a:rPr lang="fr-FR" b="1" dirty="0" smtClean="0"/>
              <a:t>4 opérations de densification foncière</a:t>
            </a:r>
            <a:r>
              <a:rPr lang="fr-FR" dirty="0" smtClean="0"/>
              <a:t> réalisée par l’agence JDL</a:t>
            </a:r>
          </a:p>
        </p:txBody>
      </p:sp>
    </p:spTree>
    <p:extLst>
      <p:ext uri="{BB962C8B-B14F-4D97-AF65-F5344CB8AC3E}">
        <p14:creationId xmlns:p14="http://schemas.microsoft.com/office/powerpoint/2010/main" val="2165823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62088" y="233645"/>
            <a:ext cx="7681912" cy="820452"/>
          </a:xfrm>
        </p:spPr>
        <p:txBody>
          <a:bodyPr/>
          <a:lstStyle/>
          <a:p>
            <a:r>
              <a:rPr lang="fr-FR" dirty="0" smtClean="0"/>
              <a:t>    un renouvellement des démarches de valorisation foncière :</a:t>
            </a:r>
            <a:endParaRPr lang="fr-FR" dirty="0"/>
          </a:p>
        </p:txBody>
      </p:sp>
      <p:sp>
        <p:nvSpPr>
          <p:cNvPr id="3" name="Text Placeholder 2"/>
          <p:cNvSpPr>
            <a:spLocks noGrp="1"/>
          </p:cNvSpPr>
          <p:nvPr>
            <p:ph type="body" sz="quarter" idx="11"/>
          </p:nvPr>
        </p:nvSpPr>
        <p:spPr>
          <a:xfrm>
            <a:off x="161510" y="2033845"/>
            <a:ext cx="8595955" cy="4574613"/>
          </a:xfrm>
        </p:spPr>
        <p:txBody>
          <a:bodyPr/>
          <a:lstStyle/>
          <a:p>
            <a:r>
              <a:rPr lang="fr-FR" b="1" dirty="0" smtClean="0"/>
              <a:t>4 </a:t>
            </a:r>
            <a:r>
              <a:rPr lang="fr-FR" b="1" dirty="0"/>
              <a:t>types d’opérations </a:t>
            </a:r>
            <a:r>
              <a:rPr lang="fr-FR" dirty="0"/>
              <a:t>de densification relevant de natures d’interventions différentes </a:t>
            </a:r>
            <a:r>
              <a:rPr lang="fr-FR" dirty="0" smtClean="0"/>
              <a:t>:</a:t>
            </a:r>
          </a:p>
          <a:p>
            <a:pPr marL="0" indent="0">
              <a:buNone/>
            </a:pPr>
            <a:endParaRPr lang="fr-FR" dirty="0"/>
          </a:p>
          <a:p>
            <a:pPr marL="449263" indent="0">
              <a:buNone/>
            </a:pPr>
            <a:r>
              <a:rPr lang="fr-FR" sz="1600" dirty="0" smtClean="0">
                <a:latin typeface="+mn-lt"/>
              </a:rPr>
              <a:t>Des </a:t>
            </a:r>
            <a:r>
              <a:rPr lang="fr-FR" sz="1600" dirty="0">
                <a:latin typeface="+mn-lt"/>
              </a:rPr>
              <a:t>opérations de </a:t>
            </a:r>
            <a:r>
              <a:rPr lang="fr-FR" sz="1600" b="1" dirty="0">
                <a:latin typeface="+mn-lt"/>
              </a:rPr>
              <a:t>surélévation</a:t>
            </a:r>
            <a:r>
              <a:rPr lang="fr-FR" sz="1600" dirty="0">
                <a:latin typeface="+mn-lt"/>
              </a:rPr>
              <a:t> de bâtiments </a:t>
            </a:r>
            <a:r>
              <a:rPr lang="fr-FR" sz="1600" dirty="0" smtClean="0">
                <a:latin typeface="+mn-lt"/>
              </a:rPr>
              <a:t>existants (aux </a:t>
            </a:r>
            <a:r>
              <a:rPr lang="fr-FR" sz="1600" dirty="0">
                <a:latin typeface="+mn-lt"/>
              </a:rPr>
              <a:t>volumes confidentiels et aux couts </a:t>
            </a:r>
            <a:r>
              <a:rPr lang="fr-FR" sz="1600" dirty="0" smtClean="0">
                <a:latin typeface="+mn-lt"/>
              </a:rPr>
              <a:t>élevés)</a:t>
            </a:r>
            <a:endParaRPr lang="fr-FR" sz="1600" dirty="0">
              <a:latin typeface="+mn-lt"/>
            </a:endParaRPr>
          </a:p>
          <a:p>
            <a:pPr marL="449263" indent="0">
              <a:buNone/>
            </a:pPr>
            <a:endParaRPr lang="fr-FR" sz="800" dirty="0" smtClean="0">
              <a:latin typeface="+mn-lt"/>
            </a:endParaRPr>
          </a:p>
          <a:p>
            <a:pPr marL="449263" indent="0">
              <a:buNone/>
            </a:pPr>
            <a:r>
              <a:rPr lang="fr-FR" sz="1600" dirty="0" smtClean="0">
                <a:latin typeface="+mn-lt"/>
              </a:rPr>
              <a:t>Des </a:t>
            </a:r>
            <a:r>
              <a:rPr lang="fr-FR" sz="1600" dirty="0">
                <a:latin typeface="+mn-lt"/>
              </a:rPr>
              <a:t>opérations immobilières de </a:t>
            </a:r>
            <a:r>
              <a:rPr lang="fr-FR" sz="1600" b="1" dirty="0">
                <a:latin typeface="+mn-lt"/>
              </a:rPr>
              <a:t>construction neuve sur des délaissés </a:t>
            </a:r>
            <a:r>
              <a:rPr lang="fr-FR" sz="1600" dirty="0" smtClean="0">
                <a:latin typeface="+mn-lt"/>
              </a:rPr>
              <a:t>(sans </a:t>
            </a:r>
            <a:r>
              <a:rPr lang="fr-FR" sz="1600" dirty="0">
                <a:latin typeface="+mn-lt"/>
              </a:rPr>
              <a:t>intervention sur le parc existant </a:t>
            </a:r>
            <a:r>
              <a:rPr lang="fr-FR" sz="1600" dirty="0" smtClean="0">
                <a:latin typeface="+mn-lt"/>
              </a:rPr>
              <a:t>limitrophe) –BIMBY</a:t>
            </a:r>
            <a:endParaRPr lang="fr-FR" sz="1600" dirty="0">
              <a:latin typeface="+mn-lt"/>
            </a:endParaRPr>
          </a:p>
          <a:p>
            <a:pPr marL="449263" indent="0">
              <a:buNone/>
            </a:pPr>
            <a:endParaRPr lang="fr-FR" sz="400" dirty="0">
              <a:latin typeface="+mn-lt"/>
            </a:endParaRPr>
          </a:p>
          <a:p>
            <a:pPr marL="449263" indent="0">
              <a:buNone/>
            </a:pPr>
            <a:r>
              <a:rPr lang="fr-FR" sz="1600" dirty="0" smtClean="0">
                <a:latin typeface="+mn-lt"/>
              </a:rPr>
              <a:t>Des </a:t>
            </a:r>
            <a:r>
              <a:rPr lang="fr-FR" sz="1600" b="1" dirty="0">
                <a:latin typeface="+mn-lt"/>
              </a:rPr>
              <a:t>opérations d’aménagement </a:t>
            </a:r>
            <a:r>
              <a:rPr lang="fr-FR" sz="1600" dirty="0">
                <a:latin typeface="+mn-lt"/>
              </a:rPr>
              <a:t>de restructuration-réhabilitation de résidences comprenant un ou des programmes immobiliers neufs  avec une intervention  sur la trame viaire et urbaine (dessin des îlots</a:t>
            </a:r>
            <a:r>
              <a:rPr lang="fr-FR" sz="1600" dirty="0" smtClean="0">
                <a:latin typeface="+mn-lt"/>
              </a:rPr>
              <a:t>)</a:t>
            </a:r>
            <a:endParaRPr lang="fr-FR" sz="1600" dirty="0">
              <a:latin typeface="+mn-lt"/>
            </a:endParaRPr>
          </a:p>
          <a:p>
            <a:pPr marL="449263" indent="0">
              <a:buNone/>
            </a:pPr>
            <a:endParaRPr lang="fr-FR" sz="400" dirty="0" smtClean="0">
              <a:latin typeface="+mn-lt"/>
            </a:endParaRPr>
          </a:p>
          <a:p>
            <a:pPr marL="449263" indent="0">
              <a:buNone/>
            </a:pPr>
            <a:r>
              <a:rPr lang="fr-FR" sz="1600" dirty="0" smtClean="0">
                <a:latin typeface="+mn-lt"/>
              </a:rPr>
              <a:t>Des </a:t>
            </a:r>
            <a:r>
              <a:rPr lang="fr-FR" sz="1600" b="1" dirty="0">
                <a:latin typeface="+mn-lt"/>
              </a:rPr>
              <a:t>opérations de </a:t>
            </a:r>
            <a:r>
              <a:rPr lang="fr-FR" sz="1600" b="1" dirty="0" smtClean="0">
                <a:latin typeface="+mn-lt"/>
              </a:rPr>
              <a:t>recyclage foncier </a:t>
            </a:r>
            <a:r>
              <a:rPr lang="fr-FR" sz="1600" dirty="0" smtClean="0">
                <a:latin typeface="+mn-lt"/>
              </a:rPr>
              <a:t>avec  une démolition  </a:t>
            </a:r>
            <a:r>
              <a:rPr lang="fr-FR" sz="1600" dirty="0">
                <a:latin typeface="+mn-lt"/>
              </a:rPr>
              <a:t>des résidences obsolètes en vue de la reconstruction d’une nouvelle résidence en HLM ou de la vente à tiers des charges </a:t>
            </a:r>
            <a:r>
              <a:rPr lang="fr-FR" sz="1600" dirty="0" smtClean="0">
                <a:latin typeface="+mn-lt"/>
              </a:rPr>
              <a:t>foncières</a:t>
            </a:r>
            <a:endParaRPr lang="fr-FR" sz="1600" dirty="0">
              <a:latin typeface="+mn-lt"/>
            </a:endParaRPr>
          </a:p>
          <a:p>
            <a:endParaRPr lang="fr-FR" dirty="0"/>
          </a:p>
        </p:txBody>
      </p:sp>
      <p:sp>
        <p:nvSpPr>
          <p:cNvPr id="5" name="Oval 4"/>
          <p:cNvSpPr/>
          <p:nvPr/>
        </p:nvSpPr>
        <p:spPr bwMode="auto">
          <a:xfrm>
            <a:off x="1544288" y="413665"/>
            <a:ext cx="432048" cy="360040"/>
          </a:xfrm>
          <a:prstGeom prst="ellipse">
            <a:avLst/>
          </a:prstGeom>
          <a:solidFill>
            <a:schemeClr val="accent3"/>
          </a:solidFill>
          <a:ln>
            <a:noFill/>
          </a:ln>
          <a:effectLst/>
          <a:extLst/>
        </p:spPr>
        <p:txBody>
          <a:bodyPr vert="horz" wrap="square" lIns="36000" tIns="36000" rIns="36000" bIns="36000" numCol="1" rtlCol="0" anchor="t" anchorCtr="0" compatLnSpc="1">
            <a:prstTxWarp prst="textNoShape">
              <a:avLst/>
            </a:prstTxWarp>
          </a:bodyPr>
          <a:lstStyle/>
          <a:p>
            <a:pPr algn="ctr" fontAlgn="base">
              <a:lnSpc>
                <a:spcPct val="80000"/>
              </a:lnSpc>
              <a:spcBef>
                <a:spcPct val="50000"/>
              </a:spcBef>
              <a:spcAft>
                <a:spcPct val="0"/>
              </a:spcAft>
            </a:pPr>
            <a:r>
              <a:rPr lang="fr-FR" sz="2000" b="1" dirty="0">
                <a:solidFill>
                  <a:schemeClr val="bg1"/>
                </a:solidFill>
                <a:latin typeface="Arial" charset="0"/>
                <a:ea typeface="MS PGothic" pitchFamily="34" charset="-128"/>
                <a:cs typeface="Arial" charset="0"/>
              </a:rPr>
              <a:t>1</a:t>
            </a:r>
          </a:p>
        </p:txBody>
      </p:sp>
    </p:spTree>
    <p:extLst>
      <p:ext uri="{BB962C8B-B14F-4D97-AF65-F5344CB8AC3E}">
        <p14:creationId xmlns:p14="http://schemas.microsoft.com/office/powerpoint/2010/main" val="451545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fr-FR" dirty="0" smtClean="0"/>
              <a:t>Préambule : méthode</a:t>
            </a:r>
            <a:endParaRPr lang="fr-FR" dirty="0"/>
          </a:p>
        </p:txBody>
      </p:sp>
      <p:sp>
        <p:nvSpPr>
          <p:cNvPr id="3" name="Text Placeholder 2"/>
          <p:cNvSpPr>
            <a:spLocks noGrp="1"/>
          </p:cNvSpPr>
          <p:nvPr>
            <p:ph type="body" sz="quarter" idx="11"/>
          </p:nvPr>
        </p:nvSpPr>
        <p:spPr>
          <a:xfrm>
            <a:off x="-49729" y="1734707"/>
            <a:ext cx="9193729" cy="4574613"/>
          </a:xfrm>
        </p:spPr>
        <p:txBody>
          <a:bodyPr/>
          <a:lstStyle/>
          <a:p>
            <a:pPr marL="0" indent="0">
              <a:buNone/>
            </a:pPr>
            <a:endParaRPr lang="fr-FR" dirty="0" smtClean="0"/>
          </a:p>
          <a:p>
            <a:r>
              <a:rPr lang="fr-FR" dirty="0" smtClean="0"/>
              <a:t>La densification, </a:t>
            </a:r>
            <a:r>
              <a:rPr lang="fr-FR" b="1" dirty="0" smtClean="0"/>
              <a:t>de quoi parle-t-on </a:t>
            </a:r>
            <a:r>
              <a:rPr lang="fr-FR" dirty="0" smtClean="0"/>
              <a:t>?</a:t>
            </a:r>
            <a:endParaRPr lang="fr-FR" dirty="0"/>
          </a:p>
          <a:p>
            <a:pPr marL="0" indent="0">
              <a:buNone/>
            </a:pPr>
            <a:endParaRPr lang="fr-FR" dirty="0" smtClean="0"/>
          </a:p>
          <a:p>
            <a:pPr marL="363538" indent="0">
              <a:buNone/>
            </a:pPr>
            <a:r>
              <a:rPr lang="fr-FR" sz="1600" dirty="0">
                <a:latin typeface="+mn-lt"/>
              </a:rPr>
              <a:t>Comment identifier à l’échelle d’un parc les </a:t>
            </a:r>
            <a:r>
              <a:rPr lang="fr-FR" sz="1600" b="1" dirty="0">
                <a:latin typeface="+mn-lt"/>
              </a:rPr>
              <a:t>emprises foncières disposant d’un potentiel de densification</a:t>
            </a:r>
            <a:r>
              <a:rPr lang="fr-FR" sz="1600" dirty="0">
                <a:latin typeface="+mn-lt"/>
              </a:rPr>
              <a:t> </a:t>
            </a:r>
            <a:r>
              <a:rPr lang="fr-FR" sz="1600" dirty="0" smtClean="0">
                <a:latin typeface="+mn-lt"/>
              </a:rPr>
              <a:t>? Pour quels types d ’opérations de densification souhaités?</a:t>
            </a:r>
          </a:p>
          <a:p>
            <a:pPr marL="363538" indent="0">
              <a:buNone/>
            </a:pPr>
            <a:endParaRPr lang="fr-FR" sz="1600" dirty="0">
              <a:latin typeface="+mn-lt"/>
            </a:endParaRPr>
          </a:p>
          <a:p>
            <a:pPr marL="363538" indent="0">
              <a:buNone/>
            </a:pPr>
            <a:r>
              <a:rPr lang="fr-FR" sz="1600" dirty="0" smtClean="0">
                <a:latin typeface="+mn-lt"/>
              </a:rPr>
              <a:t>Comment </a:t>
            </a:r>
            <a:r>
              <a:rPr lang="fr-FR" sz="1600" dirty="0">
                <a:latin typeface="+mn-lt"/>
              </a:rPr>
              <a:t>poser les bases d’</a:t>
            </a:r>
            <a:r>
              <a:rPr lang="fr-FR" sz="1600" b="1" dirty="0">
                <a:latin typeface="+mn-lt"/>
              </a:rPr>
              <a:t>une stratégie globale et cohérente en la matière </a:t>
            </a:r>
            <a:r>
              <a:rPr lang="fr-FR" sz="1600" dirty="0" smtClean="0">
                <a:latin typeface="+mn-lt"/>
              </a:rPr>
              <a:t>? Quelle priorisation des sites et sur quels critères? Quels ajustements de la stratégie suivant  l’évolution des contextes locaux et du déroulé des opérations?</a:t>
            </a:r>
          </a:p>
          <a:p>
            <a:pPr marL="363538" indent="0">
              <a:buNone/>
            </a:pPr>
            <a:endParaRPr lang="fr-FR" sz="1600" dirty="0">
              <a:latin typeface="+mn-lt"/>
            </a:endParaRPr>
          </a:p>
          <a:p>
            <a:pPr marL="363538" indent="0">
              <a:buNone/>
            </a:pPr>
            <a:r>
              <a:rPr lang="fr-FR" sz="1600" b="1" dirty="0" smtClean="0">
                <a:latin typeface="+mn-lt"/>
              </a:rPr>
              <a:t>Pour quels objectifs</a:t>
            </a:r>
            <a:r>
              <a:rPr lang="fr-FR" sz="1600" dirty="0" smtClean="0">
                <a:latin typeface="+mn-lt"/>
              </a:rPr>
              <a:t>? Comme contribution à un objectif de </a:t>
            </a:r>
            <a:r>
              <a:rPr lang="fr-FR" sz="1600" dirty="0">
                <a:latin typeface="+mn-lt"/>
              </a:rPr>
              <a:t>production </a:t>
            </a:r>
            <a:r>
              <a:rPr lang="fr-FR" sz="1600" dirty="0" smtClean="0">
                <a:latin typeface="+mn-lt"/>
              </a:rPr>
              <a:t>ambitieux? Pour contribuer à une valorisation </a:t>
            </a:r>
            <a:r>
              <a:rPr lang="fr-FR" sz="1600" dirty="0">
                <a:latin typeface="+mn-lt"/>
              </a:rPr>
              <a:t>globale et durable du parc </a:t>
            </a:r>
            <a:r>
              <a:rPr lang="fr-FR" sz="1600" dirty="0" smtClean="0">
                <a:latin typeface="+mn-lt"/>
              </a:rPr>
              <a:t>existant? Pour générer des </a:t>
            </a:r>
            <a:r>
              <a:rPr lang="fr-FR" sz="1600" smtClean="0">
                <a:latin typeface="+mn-lt"/>
              </a:rPr>
              <a:t>recettes financières?</a:t>
            </a:r>
            <a:endParaRPr lang="fr-FR" sz="1600" dirty="0" smtClean="0">
              <a:latin typeface="+mn-lt"/>
            </a:endParaRPr>
          </a:p>
          <a:p>
            <a:pPr marL="363538" indent="0">
              <a:buNone/>
            </a:pPr>
            <a:endParaRPr lang="fr-FR" sz="1600" dirty="0" smtClean="0">
              <a:latin typeface="+mn-lt"/>
            </a:endParaRPr>
          </a:p>
          <a:p>
            <a:pPr marL="363538" indent="0">
              <a:buNone/>
            </a:pPr>
            <a:r>
              <a:rPr lang="fr-FR" sz="1600" b="1" dirty="0" smtClean="0">
                <a:latin typeface="+mn-lt"/>
              </a:rPr>
              <a:t>Avec quelle organisation? </a:t>
            </a:r>
            <a:r>
              <a:rPr lang="fr-FR" sz="1600" dirty="0" smtClean="0">
                <a:latin typeface="+mn-lt"/>
              </a:rPr>
              <a:t>A l’échelle d’une direction? Dans la coopération entre les directions concernées?</a:t>
            </a:r>
            <a:endParaRPr lang="fr-FR" sz="1600" dirty="0">
              <a:latin typeface="+mn-lt"/>
            </a:endParaRPr>
          </a:p>
          <a:p>
            <a:pPr marL="0" indent="0">
              <a:buNone/>
            </a:pPr>
            <a:endParaRPr lang="fr-FR" sz="900" dirty="0"/>
          </a:p>
        </p:txBody>
      </p:sp>
    </p:spTree>
    <p:extLst>
      <p:ext uri="{BB962C8B-B14F-4D97-AF65-F5344CB8AC3E}">
        <p14:creationId xmlns:p14="http://schemas.microsoft.com/office/powerpoint/2010/main" val="2153431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62088" y="233645"/>
            <a:ext cx="7681912" cy="820452"/>
          </a:xfrm>
        </p:spPr>
        <p:txBody>
          <a:bodyPr/>
          <a:lstStyle/>
          <a:p>
            <a:r>
              <a:rPr lang="fr-FR" dirty="0" smtClean="0"/>
              <a:t>    Un renouvellement des démarches de valorisation foncière </a:t>
            </a:r>
            <a:endParaRPr lang="fr-FR" dirty="0"/>
          </a:p>
        </p:txBody>
      </p:sp>
      <p:sp>
        <p:nvSpPr>
          <p:cNvPr id="3" name="Text Placeholder 2"/>
          <p:cNvSpPr>
            <a:spLocks noGrp="1"/>
          </p:cNvSpPr>
          <p:nvPr>
            <p:ph type="body" sz="quarter" idx="11"/>
          </p:nvPr>
        </p:nvSpPr>
        <p:spPr>
          <a:xfrm>
            <a:off x="66776" y="2033845"/>
            <a:ext cx="9077224" cy="4574613"/>
          </a:xfrm>
        </p:spPr>
        <p:txBody>
          <a:bodyPr/>
          <a:lstStyle/>
          <a:p>
            <a:r>
              <a:rPr lang="fr-FR" dirty="0" smtClean="0"/>
              <a:t>Des démarches de densification foncière parfois anciennes (2</a:t>
            </a:r>
            <a:r>
              <a:rPr lang="fr-FR" baseline="30000" dirty="0" smtClean="0"/>
              <a:t>ème</a:t>
            </a:r>
            <a:r>
              <a:rPr lang="fr-FR" dirty="0" smtClean="0"/>
              <a:t> moitié des années 90, 2</a:t>
            </a:r>
            <a:r>
              <a:rPr lang="fr-FR" baseline="30000" dirty="0" smtClean="0"/>
              <a:t>ème</a:t>
            </a:r>
            <a:r>
              <a:rPr lang="fr-FR" dirty="0" smtClean="0"/>
              <a:t> moitié des années 2000)  présentes chez les bailleurs interrogés mais </a:t>
            </a:r>
            <a:r>
              <a:rPr lang="fr-FR" b="1" dirty="0" smtClean="0"/>
              <a:t>des stratégies </a:t>
            </a:r>
            <a:r>
              <a:rPr lang="fr-FR" dirty="0" smtClean="0"/>
              <a:t>en tant que telles qui restent encore pour la majorité d’entre eux </a:t>
            </a:r>
            <a:r>
              <a:rPr lang="fr-FR" b="1" dirty="0" smtClean="0"/>
              <a:t>à formaliser</a:t>
            </a:r>
            <a:r>
              <a:rPr lang="fr-FR" dirty="0" smtClean="0"/>
              <a:t> (dans le cadre de leur PSP ?)</a:t>
            </a:r>
          </a:p>
          <a:p>
            <a:endParaRPr lang="fr-FR" b="1" dirty="0"/>
          </a:p>
          <a:p>
            <a:r>
              <a:rPr lang="fr-FR" dirty="0"/>
              <a:t>D</a:t>
            </a:r>
            <a:r>
              <a:rPr lang="fr-FR" dirty="0" smtClean="0"/>
              <a:t>es </a:t>
            </a:r>
            <a:r>
              <a:rPr lang="fr-FR" b="1" dirty="0" smtClean="0"/>
              <a:t>recensements exhaustifs </a:t>
            </a:r>
            <a:r>
              <a:rPr lang="fr-FR" dirty="0" smtClean="0"/>
              <a:t>des résidences disposant de délaissés constructibles en cours de réactualisation et </a:t>
            </a:r>
            <a:r>
              <a:rPr lang="fr-FR" b="1" dirty="0" smtClean="0"/>
              <a:t>complétés par un repérage « au fil de l’eau » </a:t>
            </a:r>
            <a:r>
              <a:rPr lang="fr-FR" dirty="0" smtClean="0"/>
              <a:t>et un signalement auprès des directions du développement par les  directions du patrimoine ou les agences</a:t>
            </a:r>
          </a:p>
          <a:p>
            <a:pPr marL="0" indent="0">
              <a:buNone/>
            </a:pPr>
            <a:endParaRPr lang="fr-FR" sz="800" dirty="0"/>
          </a:p>
        </p:txBody>
      </p:sp>
      <p:sp>
        <p:nvSpPr>
          <p:cNvPr id="5" name="Oval 4"/>
          <p:cNvSpPr/>
          <p:nvPr/>
        </p:nvSpPr>
        <p:spPr bwMode="auto">
          <a:xfrm>
            <a:off x="1544288" y="413665"/>
            <a:ext cx="432048" cy="360040"/>
          </a:xfrm>
          <a:prstGeom prst="ellipse">
            <a:avLst/>
          </a:prstGeom>
          <a:solidFill>
            <a:schemeClr val="accent3"/>
          </a:solidFill>
          <a:ln>
            <a:noFill/>
          </a:ln>
          <a:effectLst/>
          <a:extLst/>
        </p:spPr>
        <p:txBody>
          <a:bodyPr vert="horz" wrap="square" lIns="36000" tIns="36000" rIns="36000" bIns="36000" numCol="1" rtlCol="0" anchor="t" anchorCtr="0" compatLnSpc="1">
            <a:prstTxWarp prst="textNoShape">
              <a:avLst/>
            </a:prstTxWarp>
          </a:bodyPr>
          <a:lstStyle/>
          <a:p>
            <a:pPr algn="ctr" fontAlgn="base">
              <a:lnSpc>
                <a:spcPct val="80000"/>
              </a:lnSpc>
              <a:spcBef>
                <a:spcPct val="50000"/>
              </a:spcBef>
              <a:spcAft>
                <a:spcPct val="0"/>
              </a:spcAft>
            </a:pPr>
            <a:r>
              <a:rPr lang="fr-FR" sz="2000" b="1" dirty="0">
                <a:solidFill>
                  <a:schemeClr val="bg1"/>
                </a:solidFill>
                <a:latin typeface="Arial" charset="0"/>
                <a:ea typeface="MS PGothic" pitchFamily="34" charset="-128"/>
                <a:cs typeface="Arial" charset="0"/>
              </a:rPr>
              <a:t>1</a:t>
            </a:r>
          </a:p>
        </p:txBody>
      </p:sp>
    </p:spTree>
    <p:extLst>
      <p:ext uri="{BB962C8B-B14F-4D97-AF65-F5344CB8AC3E}">
        <p14:creationId xmlns:p14="http://schemas.microsoft.com/office/powerpoint/2010/main" val="2528509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62088" y="233645"/>
            <a:ext cx="7681912" cy="820452"/>
          </a:xfrm>
        </p:spPr>
        <p:txBody>
          <a:bodyPr/>
          <a:lstStyle/>
          <a:p>
            <a:r>
              <a:rPr lang="fr-FR" dirty="0" smtClean="0"/>
              <a:t>    Un renouvellement des démarches de valorisation foncière </a:t>
            </a:r>
            <a:endParaRPr lang="fr-FR" dirty="0"/>
          </a:p>
        </p:txBody>
      </p:sp>
      <p:sp>
        <p:nvSpPr>
          <p:cNvPr id="3" name="Text Placeholder 2"/>
          <p:cNvSpPr>
            <a:spLocks noGrp="1"/>
          </p:cNvSpPr>
          <p:nvPr>
            <p:ph type="body" sz="quarter" idx="11"/>
          </p:nvPr>
        </p:nvSpPr>
        <p:spPr>
          <a:xfrm>
            <a:off x="66776" y="2033845"/>
            <a:ext cx="9077224" cy="4574613"/>
          </a:xfrm>
        </p:spPr>
        <p:txBody>
          <a:bodyPr/>
          <a:lstStyle/>
          <a:p>
            <a:r>
              <a:rPr lang="fr-FR" dirty="0"/>
              <a:t>Dans le cadre de la révision </a:t>
            </a:r>
            <a:r>
              <a:rPr lang="fr-FR" dirty="0" smtClean="0"/>
              <a:t>en cours de </a:t>
            </a:r>
            <a:r>
              <a:rPr lang="fr-FR" dirty="0"/>
              <a:t>leur PSP, une </a:t>
            </a:r>
            <a:r>
              <a:rPr lang="fr-FR" b="1" dirty="0"/>
              <a:t>approche élargie de la valorisation foncière </a:t>
            </a:r>
            <a:r>
              <a:rPr lang="fr-FR" dirty="0"/>
              <a:t>chez certains bailleurs croisant </a:t>
            </a:r>
            <a:r>
              <a:rPr lang="fr-FR" b="1" dirty="0"/>
              <a:t>possibilité de densification </a:t>
            </a:r>
            <a:r>
              <a:rPr lang="fr-FR" dirty="0"/>
              <a:t>(droits à construire  résiduel ou potentiel) et </a:t>
            </a:r>
            <a:r>
              <a:rPr lang="fr-FR" b="1" dirty="0"/>
              <a:t>caractéristiques patrimoniales, financières et sociales des résidences existantes</a:t>
            </a:r>
            <a:r>
              <a:rPr lang="fr-FR" dirty="0"/>
              <a:t> (obsolescence, CRD, « contingents sociaux </a:t>
            </a:r>
            <a:r>
              <a:rPr lang="fr-FR" dirty="0" smtClean="0"/>
              <a:t>»)</a:t>
            </a:r>
          </a:p>
          <a:p>
            <a:pPr marL="0" indent="0">
              <a:buNone/>
            </a:pPr>
            <a:endParaRPr lang="fr-FR" dirty="0" smtClean="0"/>
          </a:p>
          <a:p>
            <a:r>
              <a:rPr lang="fr-FR" dirty="0" smtClean="0"/>
              <a:t>Selon cette approche patrimoniale, des résidences relevant de </a:t>
            </a:r>
            <a:r>
              <a:rPr lang="fr-FR" b="1" dirty="0" smtClean="0"/>
              <a:t>financements HLMO </a:t>
            </a:r>
            <a:r>
              <a:rPr lang="fr-FR" dirty="0" smtClean="0"/>
              <a:t>disposant d’un </a:t>
            </a:r>
            <a:r>
              <a:rPr lang="fr-FR" b="1" dirty="0" smtClean="0"/>
              <a:t>emplacement attractif </a:t>
            </a:r>
            <a:r>
              <a:rPr lang="fr-FR" dirty="0" smtClean="0"/>
              <a:t>qui devraient constituer la cible de cette approche renouvelée de la valorisation foncière et favoriser une </a:t>
            </a:r>
            <a:r>
              <a:rPr lang="fr-FR" b="1" dirty="0" smtClean="0"/>
              <a:t>mutabilité</a:t>
            </a:r>
            <a:r>
              <a:rPr lang="fr-FR" dirty="0" smtClean="0"/>
              <a:t> des sites</a:t>
            </a:r>
            <a:endParaRPr lang="fr-FR" dirty="0"/>
          </a:p>
          <a:p>
            <a:pPr marL="0" indent="0">
              <a:buNone/>
            </a:pPr>
            <a:endParaRPr lang="fr-FR" sz="800" dirty="0"/>
          </a:p>
        </p:txBody>
      </p:sp>
      <p:sp>
        <p:nvSpPr>
          <p:cNvPr id="5" name="Oval 4"/>
          <p:cNvSpPr/>
          <p:nvPr/>
        </p:nvSpPr>
        <p:spPr bwMode="auto">
          <a:xfrm>
            <a:off x="1544288" y="413665"/>
            <a:ext cx="432048" cy="360040"/>
          </a:xfrm>
          <a:prstGeom prst="ellipse">
            <a:avLst/>
          </a:prstGeom>
          <a:solidFill>
            <a:schemeClr val="accent3"/>
          </a:solidFill>
          <a:ln>
            <a:noFill/>
          </a:ln>
          <a:effectLst/>
          <a:extLst/>
        </p:spPr>
        <p:txBody>
          <a:bodyPr vert="horz" wrap="square" lIns="36000" tIns="36000" rIns="36000" bIns="36000" numCol="1" rtlCol="0" anchor="t" anchorCtr="0" compatLnSpc="1">
            <a:prstTxWarp prst="textNoShape">
              <a:avLst/>
            </a:prstTxWarp>
          </a:bodyPr>
          <a:lstStyle/>
          <a:p>
            <a:pPr algn="ctr" fontAlgn="base">
              <a:lnSpc>
                <a:spcPct val="80000"/>
              </a:lnSpc>
              <a:spcBef>
                <a:spcPct val="50000"/>
              </a:spcBef>
              <a:spcAft>
                <a:spcPct val="0"/>
              </a:spcAft>
            </a:pPr>
            <a:r>
              <a:rPr lang="fr-FR" sz="2000" b="1" dirty="0">
                <a:solidFill>
                  <a:schemeClr val="bg1"/>
                </a:solidFill>
                <a:latin typeface="Arial" charset="0"/>
                <a:ea typeface="MS PGothic" pitchFamily="34" charset="-128"/>
                <a:cs typeface="Arial" charset="0"/>
              </a:rPr>
              <a:t>1</a:t>
            </a:r>
          </a:p>
        </p:txBody>
      </p:sp>
    </p:spTree>
    <p:extLst>
      <p:ext uri="{BB962C8B-B14F-4D97-AF65-F5344CB8AC3E}">
        <p14:creationId xmlns:p14="http://schemas.microsoft.com/office/powerpoint/2010/main" val="2271209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62088" y="233645"/>
            <a:ext cx="7681912" cy="820452"/>
          </a:xfrm>
        </p:spPr>
        <p:txBody>
          <a:bodyPr/>
          <a:lstStyle/>
          <a:p>
            <a:r>
              <a:rPr lang="fr-FR" dirty="0" smtClean="0"/>
              <a:t>    Forces et faiblesses des recensements fonciers </a:t>
            </a:r>
            <a:endParaRPr lang="fr-FR" dirty="0"/>
          </a:p>
        </p:txBody>
      </p:sp>
      <p:sp>
        <p:nvSpPr>
          <p:cNvPr id="3" name="Text Placeholder 2"/>
          <p:cNvSpPr>
            <a:spLocks noGrp="1"/>
          </p:cNvSpPr>
          <p:nvPr>
            <p:ph type="body" sz="quarter" idx="11"/>
          </p:nvPr>
        </p:nvSpPr>
        <p:spPr>
          <a:xfrm>
            <a:off x="66776" y="1583795"/>
            <a:ext cx="8825704" cy="4574613"/>
          </a:xfrm>
        </p:spPr>
        <p:txBody>
          <a:bodyPr/>
          <a:lstStyle/>
          <a:p>
            <a:r>
              <a:rPr lang="fr-FR" dirty="0" smtClean="0"/>
              <a:t>Des </a:t>
            </a:r>
            <a:r>
              <a:rPr lang="fr-FR" b="1" dirty="0" smtClean="0"/>
              <a:t>inventaires</a:t>
            </a:r>
            <a:r>
              <a:rPr lang="fr-FR" dirty="0" smtClean="0"/>
              <a:t> exhaustifs </a:t>
            </a:r>
            <a:r>
              <a:rPr lang="fr-FR" b="1" dirty="0" smtClean="0"/>
              <a:t>des gisements fonciers </a:t>
            </a:r>
            <a:r>
              <a:rPr lang="fr-FR" dirty="0" smtClean="0"/>
              <a:t>au sein du parc existant pour la majorité des bailleurs enquêtés réalisés par :</a:t>
            </a:r>
          </a:p>
          <a:p>
            <a:pPr marL="812800" lvl="4">
              <a:spcBef>
                <a:spcPts val="600"/>
              </a:spcBef>
              <a:buClr>
                <a:schemeClr val="accent1"/>
              </a:buClr>
              <a:buSzPct val="150000"/>
            </a:pPr>
            <a:r>
              <a:rPr lang="fr-FR" dirty="0">
                <a:solidFill>
                  <a:schemeClr val="tx1"/>
                </a:solidFill>
              </a:rPr>
              <a:t>L</a:t>
            </a:r>
            <a:r>
              <a:rPr lang="fr-FR" dirty="0" smtClean="0">
                <a:solidFill>
                  <a:schemeClr val="tx1"/>
                </a:solidFill>
              </a:rPr>
              <a:t>es directions mobilisées lors des séances de cotation du patrimoine à l’occasion des révisions de PSP</a:t>
            </a:r>
          </a:p>
          <a:p>
            <a:pPr marL="812800" lvl="4">
              <a:spcBef>
                <a:spcPts val="600"/>
              </a:spcBef>
              <a:buClr>
                <a:schemeClr val="accent1"/>
              </a:buClr>
              <a:buSzPct val="150000"/>
            </a:pPr>
            <a:r>
              <a:rPr lang="fr-FR" dirty="0">
                <a:solidFill>
                  <a:schemeClr val="tx1"/>
                </a:solidFill>
              </a:rPr>
              <a:t>L</a:t>
            </a:r>
            <a:r>
              <a:rPr lang="fr-FR" dirty="0" smtClean="0">
                <a:solidFill>
                  <a:schemeClr val="tx1"/>
                </a:solidFill>
              </a:rPr>
              <a:t>es directions du développement, de l’architecture ou du service juridique et foncier (chargé d’opérations, contrat de formation, stagiaire) sur la base de l’analyse de planches cadastrales et des PLU</a:t>
            </a:r>
          </a:p>
          <a:p>
            <a:pPr marL="812800" lvl="4">
              <a:spcBef>
                <a:spcPts val="600"/>
              </a:spcBef>
              <a:buClr>
                <a:schemeClr val="accent1"/>
              </a:buClr>
              <a:buSzPct val="150000"/>
            </a:pPr>
            <a:endParaRPr lang="fr-FR" dirty="0" smtClean="0">
              <a:solidFill>
                <a:schemeClr val="tx1"/>
              </a:solidFill>
            </a:endParaRPr>
          </a:p>
          <a:p>
            <a:r>
              <a:rPr lang="fr-FR" dirty="0" smtClean="0"/>
              <a:t>Des </a:t>
            </a:r>
            <a:r>
              <a:rPr lang="fr-FR" b="1" dirty="0" smtClean="0"/>
              <a:t>améliorations possibles </a:t>
            </a:r>
            <a:r>
              <a:rPr lang="fr-FR" dirty="0" smtClean="0"/>
              <a:t>concernant :</a:t>
            </a:r>
          </a:p>
          <a:p>
            <a:pPr marL="812800" lvl="4">
              <a:buSzPct val="130000"/>
            </a:pPr>
            <a:r>
              <a:rPr lang="fr-FR" dirty="0" smtClean="0">
                <a:solidFill>
                  <a:schemeClr val="tx1"/>
                </a:solidFill>
              </a:rPr>
              <a:t>La réactualisation décennale des inventaires des gisements fonciers dans un contexte de modifications des PLU</a:t>
            </a:r>
          </a:p>
          <a:p>
            <a:pPr marL="812800" lvl="4">
              <a:buSzPct val="130000"/>
            </a:pPr>
            <a:r>
              <a:rPr lang="fr-FR" dirty="0" smtClean="0">
                <a:solidFill>
                  <a:schemeClr val="tx1"/>
                </a:solidFill>
              </a:rPr>
              <a:t>La prise en compte de la sous-densité des résidences au regard des caractéristiques  de leur environnement immédiat permettant d’aller au-delà du PLU existant</a:t>
            </a:r>
          </a:p>
          <a:p>
            <a:pPr marL="812800" lvl="4">
              <a:buSzPct val="130000"/>
            </a:pPr>
            <a:r>
              <a:rPr lang="fr-FR" dirty="0" smtClean="0">
                <a:solidFill>
                  <a:schemeClr val="tx1"/>
                </a:solidFill>
              </a:rPr>
              <a:t>La prise en compte des caractéristiques du bâti existant et des possibilités de démolitions, voire de fonciers limitrophes mutables</a:t>
            </a:r>
            <a:endParaRPr lang="fr-FR" dirty="0">
              <a:solidFill>
                <a:schemeClr val="tx1"/>
              </a:solidFill>
            </a:endParaRPr>
          </a:p>
        </p:txBody>
      </p:sp>
      <p:sp>
        <p:nvSpPr>
          <p:cNvPr id="5" name="Oval 4"/>
          <p:cNvSpPr/>
          <p:nvPr/>
        </p:nvSpPr>
        <p:spPr bwMode="auto">
          <a:xfrm>
            <a:off x="1544288" y="413665"/>
            <a:ext cx="432048" cy="360040"/>
          </a:xfrm>
          <a:prstGeom prst="ellipse">
            <a:avLst/>
          </a:prstGeom>
          <a:solidFill>
            <a:schemeClr val="accent3"/>
          </a:solidFill>
          <a:ln>
            <a:noFill/>
          </a:ln>
          <a:effectLst/>
          <a:extLst/>
        </p:spPr>
        <p:txBody>
          <a:bodyPr vert="horz" wrap="square" lIns="36000" tIns="36000" rIns="36000" bIns="36000" numCol="1" rtlCol="0" anchor="t" anchorCtr="0" compatLnSpc="1">
            <a:prstTxWarp prst="textNoShape">
              <a:avLst/>
            </a:prstTxWarp>
          </a:bodyPr>
          <a:lstStyle/>
          <a:p>
            <a:pPr algn="ctr" fontAlgn="base">
              <a:lnSpc>
                <a:spcPct val="80000"/>
              </a:lnSpc>
              <a:spcBef>
                <a:spcPct val="50000"/>
              </a:spcBef>
              <a:spcAft>
                <a:spcPct val="0"/>
              </a:spcAft>
            </a:pPr>
            <a:r>
              <a:rPr lang="fr-FR" sz="2000" b="1" dirty="0">
                <a:solidFill>
                  <a:schemeClr val="bg1"/>
                </a:solidFill>
                <a:latin typeface="Arial" charset="0"/>
                <a:ea typeface="MS PGothic" pitchFamily="34" charset="-128"/>
                <a:cs typeface="Arial" charset="0"/>
              </a:rPr>
              <a:t>2</a:t>
            </a:r>
          </a:p>
        </p:txBody>
      </p:sp>
    </p:spTree>
    <p:extLst>
      <p:ext uri="{BB962C8B-B14F-4D97-AF65-F5344CB8AC3E}">
        <p14:creationId xmlns:p14="http://schemas.microsoft.com/office/powerpoint/2010/main" val="2082293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62088" y="233645"/>
            <a:ext cx="7681912" cy="820452"/>
          </a:xfrm>
        </p:spPr>
        <p:txBody>
          <a:bodyPr/>
          <a:lstStyle/>
          <a:p>
            <a:r>
              <a:rPr lang="fr-FR" dirty="0" smtClean="0"/>
              <a:t>    La densification comme outil de valorisation de l’existant </a:t>
            </a:r>
            <a:endParaRPr lang="fr-FR" dirty="0"/>
          </a:p>
        </p:txBody>
      </p:sp>
      <p:sp>
        <p:nvSpPr>
          <p:cNvPr id="3" name="Text Placeholder 2"/>
          <p:cNvSpPr>
            <a:spLocks noGrp="1"/>
          </p:cNvSpPr>
          <p:nvPr>
            <p:ph type="body" sz="quarter" idx="11"/>
          </p:nvPr>
        </p:nvSpPr>
        <p:spPr>
          <a:xfrm>
            <a:off x="66776" y="1628800"/>
            <a:ext cx="9077224" cy="4574613"/>
          </a:xfrm>
        </p:spPr>
        <p:txBody>
          <a:bodyPr/>
          <a:lstStyle/>
          <a:p>
            <a:r>
              <a:rPr lang="fr-FR" b="1" dirty="0"/>
              <a:t>Une approche mesurée et prudente </a:t>
            </a:r>
            <a:r>
              <a:rPr lang="fr-FR" dirty="0"/>
              <a:t>des organismes de la densification </a:t>
            </a:r>
            <a:r>
              <a:rPr lang="fr-FR" dirty="0" smtClean="0"/>
              <a:t>afin de </a:t>
            </a:r>
            <a:r>
              <a:rPr lang="fr-FR" dirty="0"/>
              <a:t>ne pas déclasser l’offre existante et dégrader le fonctionnement des résidences </a:t>
            </a:r>
            <a:r>
              <a:rPr lang="fr-FR" dirty="0" smtClean="0"/>
              <a:t>concernées</a:t>
            </a:r>
          </a:p>
          <a:p>
            <a:pPr marL="0" indent="0">
              <a:buNone/>
            </a:pPr>
            <a:endParaRPr lang="fr-FR" sz="500" dirty="0"/>
          </a:p>
          <a:p>
            <a:r>
              <a:rPr lang="fr-FR" dirty="0" smtClean="0"/>
              <a:t>Des </a:t>
            </a:r>
            <a:r>
              <a:rPr lang="fr-FR" dirty="0"/>
              <a:t>opérations de </a:t>
            </a:r>
            <a:r>
              <a:rPr lang="fr-FR" dirty="0" smtClean="0"/>
              <a:t>densification combinées très majoritairement avec des </a:t>
            </a:r>
            <a:r>
              <a:rPr lang="fr-FR" b="1" dirty="0" smtClean="0"/>
              <a:t>actions d’accompagnement </a:t>
            </a:r>
            <a:r>
              <a:rPr lang="fr-FR" dirty="0" smtClean="0"/>
              <a:t>sur le patrimoine existant (réhabilitation, résidentialisation, </a:t>
            </a:r>
            <a:r>
              <a:rPr lang="fr-FR" dirty="0" err="1" smtClean="0"/>
              <a:t>etc</a:t>
            </a:r>
            <a:r>
              <a:rPr lang="fr-FR" dirty="0" smtClean="0"/>
              <a:t>) en vue de :</a:t>
            </a:r>
          </a:p>
          <a:p>
            <a:pPr marL="965880" lvl="4">
              <a:buSzPct val="130000"/>
            </a:pPr>
            <a:r>
              <a:rPr lang="fr-FR" dirty="0" smtClean="0">
                <a:solidFill>
                  <a:schemeClr val="tx1"/>
                </a:solidFill>
              </a:rPr>
              <a:t>Créer </a:t>
            </a:r>
            <a:r>
              <a:rPr lang="fr-FR" dirty="0">
                <a:solidFill>
                  <a:schemeClr val="tx1"/>
                </a:solidFill>
              </a:rPr>
              <a:t>les conditions d’une acceptabilité auprès des </a:t>
            </a:r>
            <a:r>
              <a:rPr lang="fr-FR" dirty="0" smtClean="0">
                <a:solidFill>
                  <a:schemeClr val="tx1"/>
                </a:solidFill>
              </a:rPr>
              <a:t> </a:t>
            </a:r>
            <a:r>
              <a:rPr lang="fr-FR" dirty="0">
                <a:solidFill>
                  <a:schemeClr val="tx1"/>
                </a:solidFill>
              </a:rPr>
              <a:t>riverains </a:t>
            </a:r>
          </a:p>
          <a:p>
            <a:pPr marL="965880" lvl="4">
              <a:buSzPct val="130000"/>
            </a:pPr>
            <a:r>
              <a:rPr lang="fr-FR" dirty="0" smtClean="0">
                <a:solidFill>
                  <a:schemeClr val="tx1"/>
                </a:solidFill>
              </a:rPr>
              <a:t>S’assurer </a:t>
            </a:r>
            <a:r>
              <a:rPr lang="fr-FR" dirty="0">
                <a:solidFill>
                  <a:schemeClr val="tx1"/>
                </a:solidFill>
              </a:rPr>
              <a:t>de la commercialité du programme neuf </a:t>
            </a:r>
            <a:endParaRPr lang="fr-FR" dirty="0" smtClean="0">
              <a:solidFill>
                <a:schemeClr val="tx1"/>
              </a:solidFill>
            </a:endParaRPr>
          </a:p>
          <a:p>
            <a:pPr marL="965880" lvl="4">
              <a:buSzPct val="130000"/>
            </a:pPr>
            <a:r>
              <a:rPr lang="fr-FR" dirty="0" smtClean="0">
                <a:solidFill>
                  <a:schemeClr val="tx1"/>
                </a:solidFill>
              </a:rPr>
              <a:t>Mutualiser </a:t>
            </a:r>
            <a:r>
              <a:rPr lang="fr-FR" dirty="0">
                <a:solidFill>
                  <a:schemeClr val="tx1"/>
                </a:solidFill>
              </a:rPr>
              <a:t>les investissements entre réhabilitation et construction neuve (effet de levier) </a:t>
            </a:r>
          </a:p>
          <a:p>
            <a:pPr marL="965880" lvl="4">
              <a:buSzPct val="130000"/>
            </a:pPr>
            <a:endParaRPr lang="fr-FR" sz="800" dirty="0">
              <a:solidFill>
                <a:schemeClr val="tx1"/>
              </a:solidFill>
            </a:endParaRPr>
          </a:p>
          <a:p>
            <a:r>
              <a:rPr lang="fr-FR" dirty="0" smtClean="0"/>
              <a:t>Un projet de construction neuve s’inscrivant </a:t>
            </a:r>
            <a:r>
              <a:rPr lang="fr-FR" b="1" dirty="0" smtClean="0"/>
              <a:t>parfois dans une opération plus </a:t>
            </a:r>
            <a:r>
              <a:rPr lang="fr-FR" b="1" dirty="0"/>
              <a:t>large </a:t>
            </a:r>
            <a:r>
              <a:rPr lang="fr-FR" dirty="0"/>
              <a:t>relevant du projet urbain </a:t>
            </a:r>
            <a:r>
              <a:rPr lang="fr-FR" dirty="0" smtClean="0"/>
              <a:t>et visant </a:t>
            </a:r>
            <a:r>
              <a:rPr lang="fr-FR" dirty="0"/>
              <a:t>à reconfigurer l’ensemble </a:t>
            </a:r>
            <a:r>
              <a:rPr lang="fr-FR" dirty="0" smtClean="0"/>
              <a:t>immobilier, </a:t>
            </a:r>
            <a:r>
              <a:rPr lang="fr-FR" dirty="0"/>
              <a:t>voire le </a:t>
            </a:r>
            <a:r>
              <a:rPr lang="fr-FR" dirty="0" smtClean="0"/>
              <a:t>quartier</a:t>
            </a:r>
            <a:endParaRPr lang="fr-FR" dirty="0"/>
          </a:p>
          <a:p>
            <a:endParaRPr lang="fr-FR" dirty="0"/>
          </a:p>
          <a:p>
            <a:endParaRPr lang="fr-FR" dirty="0" smtClean="0"/>
          </a:p>
          <a:p>
            <a:pPr marL="0" indent="0">
              <a:buNone/>
            </a:pPr>
            <a:endParaRPr lang="fr-FR" sz="800" dirty="0"/>
          </a:p>
        </p:txBody>
      </p:sp>
      <p:sp>
        <p:nvSpPr>
          <p:cNvPr id="5" name="Oval 4"/>
          <p:cNvSpPr/>
          <p:nvPr/>
        </p:nvSpPr>
        <p:spPr bwMode="auto">
          <a:xfrm>
            <a:off x="1544288" y="413665"/>
            <a:ext cx="432048" cy="360040"/>
          </a:xfrm>
          <a:prstGeom prst="ellipse">
            <a:avLst/>
          </a:prstGeom>
          <a:solidFill>
            <a:schemeClr val="accent3"/>
          </a:solidFill>
          <a:ln>
            <a:noFill/>
          </a:ln>
          <a:effectLst/>
          <a:extLst/>
        </p:spPr>
        <p:txBody>
          <a:bodyPr vert="horz" wrap="square" lIns="36000" tIns="36000" rIns="36000" bIns="36000" numCol="1" rtlCol="0" anchor="t" anchorCtr="0" compatLnSpc="1">
            <a:prstTxWarp prst="textNoShape">
              <a:avLst/>
            </a:prstTxWarp>
          </a:bodyPr>
          <a:lstStyle/>
          <a:p>
            <a:pPr algn="ctr" fontAlgn="base">
              <a:lnSpc>
                <a:spcPct val="80000"/>
              </a:lnSpc>
              <a:spcBef>
                <a:spcPct val="50000"/>
              </a:spcBef>
              <a:spcAft>
                <a:spcPct val="0"/>
              </a:spcAft>
            </a:pPr>
            <a:r>
              <a:rPr lang="fr-FR" sz="2000" b="1" dirty="0">
                <a:solidFill>
                  <a:schemeClr val="bg1"/>
                </a:solidFill>
                <a:latin typeface="Arial" charset="0"/>
                <a:ea typeface="MS PGothic" pitchFamily="34" charset="-128"/>
                <a:cs typeface="Arial" charset="0"/>
              </a:rPr>
              <a:t>3</a:t>
            </a:r>
          </a:p>
        </p:txBody>
      </p:sp>
    </p:spTree>
    <p:extLst>
      <p:ext uri="{BB962C8B-B14F-4D97-AF65-F5344CB8AC3E}">
        <p14:creationId xmlns:p14="http://schemas.microsoft.com/office/powerpoint/2010/main" val="11037922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icai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1">
      <a:majorFont>
        <a:latin typeface="FFF Tusj"/>
        <a:ea typeface=""/>
        <a:cs typeface=""/>
      </a:majorFont>
      <a:minorFont>
        <a:latin typeface="Aller"/>
        <a:ea typeface=""/>
        <a:cs typeface=""/>
      </a:minorFont>
    </a:fontScheme>
    <a:fmtScheme name="Apothicaire">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txDef>
      <a:spPr>
        <a:noFill/>
      </a:spPr>
      <a:bodyPr wrap="square" rtlCol="0">
        <a:spAutoFit/>
      </a:bodyPr>
      <a:lstStyle>
        <a:defPPr>
          <a:defRPr sz="7200" dirty="0">
            <a:latin typeface="+mj-lt"/>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2130</TotalTime>
  <Words>1287</Words>
  <Application>Microsoft Office PowerPoint</Application>
  <PresentationFormat>Affichage à l'écran (4:3)</PresentationFormat>
  <Paragraphs>146</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Apothicaire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USH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Loris Legendre</dc:creator>
  <cp:lastModifiedBy>JC</cp:lastModifiedBy>
  <cp:revision>147</cp:revision>
  <cp:lastPrinted>2014-06-19T12:37:08Z</cp:lastPrinted>
  <dcterms:created xsi:type="dcterms:W3CDTF">2013-10-10T07:41:08Z</dcterms:created>
  <dcterms:modified xsi:type="dcterms:W3CDTF">2014-10-21T12:07:41Z</dcterms:modified>
</cp:coreProperties>
</file>