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2" r:id="rId2"/>
  </p:sldMasterIdLst>
  <p:notesMasterIdLst>
    <p:notesMasterId r:id="rId53"/>
  </p:notesMasterIdLst>
  <p:handoutMasterIdLst>
    <p:handoutMasterId r:id="rId54"/>
  </p:handoutMasterIdLst>
  <p:sldIdLst>
    <p:sldId id="305" r:id="rId3"/>
    <p:sldId id="362" r:id="rId4"/>
    <p:sldId id="372" r:id="rId5"/>
    <p:sldId id="383" r:id="rId6"/>
    <p:sldId id="381" r:id="rId7"/>
    <p:sldId id="411" r:id="rId8"/>
    <p:sldId id="385" r:id="rId9"/>
    <p:sldId id="386" r:id="rId10"/>
    <p:sldId id="389" r:id="rId11"/>
    <p:sldId id="390" r:id="rId12"/>
    <p:sldId id="391" r:id="rId13"/>
    <p:sldId id="361" r:id="rId14"/>
    <p:sldId id="365" r:id="rId15"/>
    <p:sldId id="368" r:id="rId16"/>
    <p:sldId id="380" r:id="rId17"/>
    <p:sldId id="373" r:id="rId18"/>
    <p:sldId id="363" r:id="rId19"/>
    <p:sldId id="366" r:id="rId20"/>
    <p:sldId id="369" r:id="rId21"/>
    <p:sldId id="371" r:id="rId22"/>
    <p:sldId id="392" r:id="rId23"/>
    <p:sldId id="393" r:id="rId24"/>
    <p:sldId id="394" r:id="rId25"/>
    <p:sldId id="395" r:id="rId26"/>
    <p:sldId id="396" r:id="rId27"/>
    <p:sldId id="397" r:id="rId28"/>
    <p:sldId id="398" r:id="rId29"/>
    <p:sldId id="399" r:id="rId30"/>
    <p:sldId id="400" r:id="rId31"/>
    <p:sldId id="401" r:id="rId32"/>
    <p:sldId id="402" r:id="rId33"/>
    <p:sldId id="403" r:id="rId34"/>
    <p:sldId id="404" r:id="rId35"/>
    <p:sldId id="405" r:id="rId36"/>
    <p:sldId id="406" r:id="rId37"/>
    <p:sldId id="407" r:id="rId38"/>
    <p:sldId id="408" r:id="rId39"/>
    <p:sldId id="412" r:id="rId40"/>
    <p:sldId id="413" r:id="rId41"/>
    <p:sldId id="414" r:id="rId42"/>
    <p:sldId id="415" r:id="rId43"/>
    <p:sldId id="416" r:id="rId44"/>
    <p:sldId id="417" r:id="rId45"/>
    <p:sldId id="422" r:id="rId46"/>
    <p:sldId id="418" r:id="rId47"/>
    <p:sldId id="419" r:id="rId48"/>
    <p:sldId id="421" r:id="rId49"/>
    <p:sldId id="409" r:id="rId50"/>
    <p:sldId id="410" r:id="rId51"/>
    <p:sldId id="378" r:id="rId52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B1BD"/>
    <a:srgbClr val="C4675E"/>
    <a:srgbClr val="ABD268"/>
    <a:srgbClr val="6D5C8C"/>
    <a:srgbClr val="A9A8B6"/>
    <a:srgbClr val="7FBDA8"/>
    <a:srgbClr val="AD903A"/>
    <a:srgbClr val="B89991"/>
    <a:srgbClr val="082347"/>
    <a:srgbClr val="16C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4671" autoAdjust="0"/>
  </p:normalViewPr>
  <p:slideViewPr>
    <p:cSldViewPr showGuides="1">
      <p:cViewPr>
        <p:scale>
          <a:sx n="72" d="100"/>
          <a:sy n="72" d="100"/>
        </p:scale>
        <p:origin x="-1632" y="-420"/>
      </p:cViewPr>
      <p:guideLst>
        <p:guide orient="horz" pos="2160"/>
        <p:guide pos="499"/>
      </p:guideLst>
    </p:cSldViewPr>
  </p:slideViewPr>
  <p:outlineViewPr>
    <p:cViewPr>
      <p:scale>
        <a:sx n="33" d="100"/>
        <a:sy n="33" d="100"/>
      </p:scale>
      <p:origin x="0" y="344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7" d="100"/>
          <a:sy n="67" d="100"/>
        </p:scale>
        <p:origin x="-2796" y="-114"/>
      </p:cViewPr>
      <p:guideLst>
        <p:guide orient="horz" pos="3127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D4216-6967-481C-981F-77ACB57A8DE6}" type="datetimeFigureOut">
              <a:rPr lang="fr-FR" smtClean="0"/>
              <a:t>07/12/2016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96395-FA98-4F38-AAFA-38CB4A9F7D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373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E5277-7BCB-4770-987D-CDF800DFA804}" type="datetimeFigureOut">
              <a:rPr lang="fr-FR" smtClean="0"/>
              <a:t>07/12/2016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3F3DE-CEB4-4530-B572-182AEFA970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81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La transition écologique n’est pas une option, c’est une nécessité. </a:t>
            </a: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Changer de paradigme, en avançant rapidement vers ne économie post-carbone. </a:t>
            </a: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Projet créateur d’emplois et porteur de lien social. </a:t>
            </a: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L’enjeu n’est pas seulement technique : on ne va pas se contenter de rénover thermiquement les bâtiments (et de fabriquer des voitures à hydrogène)… </a:t>
            </a:r>
          </a:p>
          <a:p>
            <a:pPr indent="0">
              <a:buClr>
                <a:srgbClr val="4F81BD"/>
              </a:buClr>
              <a:buNone/>
            </a:pPr>
            <a:r>
              <a:rPr lang="fr-FR" i="1" dirty="0" smtClean="0">
                <a:solidFill>
                  <a:prstClr val="black"/>
                </a:solidFill>
              </a:rPr>
              <a:t>Gaël Giraud, économiste en chef, AFD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3F3DE-CEB4-4530-B572-182AEFA9708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179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La transition écologique n’est pas une option, c’est une nécessité. </a:t>
            </a: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Changer de paradigme, en avançant rapidement vers ne économie post-carbone. </a:t>
            </a: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Projet créateur d’emplois et porteur de lien social. </a:t>
            </a: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L’enjeu n’est pas seulement technique : on ne va pas se contenter de rénover thermiquement les bâtiments (et de fabriquer des voitures à hydrogène)… </a:t>
            </a:r>
          </a:p>
          <a:p>
            <a:pPr indent="0">
              <a:buClr>
                <a:srgbClr val="4F81BD"/>
              </a:buClr>
              <a:buNone/>
            </a:pPr>
            <a:r>
              <a:rPr lang="fr-FR" i="1" dirty="0" smtClean="0">
                <a:solidFill>
                  <a:prstClr val="black"/>
                </a:solidFill>
              </a:rPr>
              <a:t>Gaël Giraud, économiste en chef, AFD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3F3DE-CEB4-4530-B572-182AEFA9708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179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Documents and Settings\llegendre\Mes documents\photos BA 2012\ESH (44) - DR Aiguillon Construction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r="8934" b="4741"/>
          <a:stretch/>
        </p:blipFill>
        <p:spPr bwMode="auto">
          <a:xfrm>
            <a:off x="-1779" y="1"/>
            <a:ext cx="38213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1" y="1684656"/>
            <a:ext cx="8172400" cy="3590641"/>
          </a:xfrm>
          <a:prstGeom prst="rect">
            <a:avLst/>
          </a:prstGeom>
          <a:solidFill>
            <a:srgbClr val="D8E2E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396000" rtlCol="0" anchor="t"/>
          <a:lstStyle/>
          <a:p>
            <a:pPr algn="l"/>
            <a:r>
              <a:rPr lang="fr-FR" sz="7200" baseline="0" dirty="0" smtClean="0">
                <a:latin typeface="FFF Tusj" panose="02040802050405020203" pitchFamily="18" charset="0"/>
              </a:rPr>
              <a:t> </a:t>
            </a:r>
            <a:endParaRPr lang="fr-FR" sz="7200" dirty="0">
              <a:latin typeface="FFF Tusj" panose="02040802050405020203" pitchFamily="18" charset="0"/>
            </a:endParaRPr>
          </a:p>
        </p:txBody>
      </p:sp>
      <p:sp>
        <p:nvSpPr>
          <p:cNvPr id="16" name="Titre 1"/>
          <p:cNvSpPr txBox="1">
            <a:spLocks/>
          </p:cNvSpPr>
          <p:nvPr userDrawn="1"/>
        </p:nvSpPr>
        <p:spPr>
          <a:xfrm>
            <a:off x="-20466" y="1684656"/>
            <a:ext cx="7859764" cy="3105345"/>
          </a:xfrm>
          <a:prstGeom prst="rect">
            <a:avLst/>
          </a:prstGeom>
        </p:spPr>
        <p:txBody>
          <a:bodyPr vert="horz" lIns="792000" tIns="36000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6000" dirty="0">
              <a:latin typeface="FFF Tusj" panose="02040802050405020203" pitchFamily="18" charset="0"/>
            </a:endParaRPr>
          </a:p>
        </p:txBody>
      </p:sp>
      <p:sp>
        <p:nvSpPr>
          <p:cNvPr id="17" name="Sous-titre 2"/>
          <p:cNvSpPr txBox="1">
            <a:spLocks/>
          </p:cNvSpPr>
          <p:nvPr userDrawn="1"/>
        </p:nvSpPr>
        <p:spPr>
          <a:xfrm>
            <a:off x="3365592" y="4770319"/>
            <a:ext cx="5787135" cy="1260140"/>
          </a:xfrm>
          <a:prstGeom prst="rect">
            <a:avLst/>
          </a:prstGeom>
          <a:solidFill>
            <a:srgbClr val="00B0B9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endParaRPr lang="fr-FR" sz="2400" dirty="0">
              <a:solidFill>
                <a:prstClr val="white"/>
              </a:solidFill>
              <a:latin typeface="Aller" panose="02000503030000020004" pitchFamily="2" charset="0"/>
            </a:endParaRPr>
          </a:p>
        </p:txBody>
      </p:sp>
      <p:pic>
        <p:nvPicPr>
          <p:cNvPr id="18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759" y="1972626"/>
            <a:ext cx="1066950" cy="12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cteur droit 18"/>
          <p:cNvCxnSpPr/>
          <p:nvPr userDrawn="1"/>
        </p:nvCxnSpPr>
        <p:spPr>
          <a:xfrm>
            <a:off x="7839297" y="0"/>
            <a:ext cx="12663" cy="28889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-20467" y="1684656"/>
            <a:ext cx="7872427" cy="3105345"/>
          </a:xfrm>
          <a:prstGeom prst="rect">
            <a:avLst/>
          </a:prstGeom>
        </p:spPr>
        <p:txBody>
          <a:bodyPr lIns="1152000" tIns="396000"/>
          <a:lstStyle>
            <a:lvl1pPr marL="114300" indent="0">
              <a:buNone/>
              <a:defRPr sz="72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2" name="Espace réservé du texte 16"/>
          <p:cNvSpPr>
            <a:spLocks noGrp="1"/>
          </p:cNvSpPr>
          <p:nvPr>
            <p:ph type="body" sz="quarter" idx="11"/>
          </p:nvPr>
        </p:nvSpPr>
        <p:spPr>
          <a:xfrm>
            <a:off x="3383493" y="4790002"/>
            <a:ext cx="5760508" cy="1240458"/>
          </a:xfrm>
          <a:prstGeom prst="rect">
            <a:avLst/>
          </a:prstGeom>
        </p:spPr>
        <p:txBody>
          <a:bodyPr/>
          <a:lstStyle>
            <a:lvl1pPr marL="114300" indent="0">
              <a:buNone/>
              <a:defRPr sz="2400">
                <a:solidFill>
                  <a:schemeClr val="bg1"/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12"/>
          </p:nvPr>
        </p:nvSpPr>
        <p:spPr>
          <a:xfrm rot="16200000">
            <a:off x="6638471" y="1537144"/>
            <a:ext cx="2756080" cy="329102"/>
          </a:xfrm>
          <a:prstGeom prst="rect">
            <a:avLst/>
          </a:prstGeom>
        </p:spPr>
        <p:txBody>
          <a:bodyPr/>
          <a:lstStyle>
            <a:lvl1pPr marL="114300" indent="0">
              <a:buNone/>
              <a:defRPr sz="1400">
                <a:solidFill>
                  <a:schemeClr val="tx1"/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08234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96000" indent="-288000">
              <a:buSzPct val="150000"/>
              <a:buFontTx/>
              <a:buBlip>
                <a:blip r:embed="rId4"/>
              </a:buBlip>
              <a:defRPr sz="1800" b="1">
                <a:solidFill>
                  <a:srgbClr val="C00000"/>
                </a:solidFill>
                <a:latin typeface="Aller" panose="02000503030000020004" pitchFamily="2" charset="0"/>
              </a:defRPr>
            </a:lvl1pPr>
            <a:lvl2pPr algn="l">
              <a:buClr>
                <a:schemeClr val="tx1"/>
              </a:buClr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19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297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1081088" y="2346325"/>
            <a:ext cx="7540625" cy="3197225"/>
          </a:xfrm>
          <a:prstGeom prst="rect">
            <a:avLst/>
          </a:prstGeom>
        </p:spPr>
        <p:txBody>
          <a:bodyPr/>
          <a:lstStyle>
            <a:lvl1pPr marL="114300" indent="0">
              <a:buNone/>
              <a:defRPr sz="5400">
                <a:solidFill>
                  <a:schemeClr val="bg1"/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fr-FR" dirty="0"/>
          </a:p>
        </p:txBody>
      </p:sp>
      <p:pic>
        <p:nvPicPr>
          <p:cNvPr id="12" name="Picture 2" descr="C:\Documents and Settings\llegendre\Mes documents\photos BA 2012\OPH (01) - DR Dynacité OPH de l'Ain - opération HQE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6" b="6743"/>
          <a:stretch/>
        </p:blipFill>
        <p:spPr bwMode="auto">
          <a:xfrm>
            <a:off x="3954483" y="-9975"/>
            <a:ext cx="5190497" cy="582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 userDrawn="1"/>
        </p:nvSpPr>
        <p:spPr>
          <a:xfrm>
            <a:off x="980" y="2029139"/>
            <a:ext cx="9144000" cy="3784975"/>
          </a:xfrm>
          <a:prstGeom prst="rect">
            <a:avLst/>
          </a:prstGeom>
          <a:solidFill>
            <a:srgbClr val="AD903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00" tIns="288000" rtlCol="0" anchor="t"/>
          <a:lstStyle/>
          <a:p>
            <a:endParaRPr lang="fr-FR" dirty="0">
              <a:latin typeface="Aller" panose="02000503030000020004" pitchFamily="2" charset="0"/>
            </a:endParaRPr>
          </a:p>
        </p:txBody>
      </p:sp>
      <p:pic>
        <p:nvPicPr>
          <p:cNvPr id="10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05" y="2091227"/>
            <a:ext cx="1066950" cy="12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/>
          <p:cNvSpPr txBox="1"/>
          <p:nvPr userDrawn="1"/>
        </p:nvSpPr>
        <p:spPr>
          <a:xfrm>
            <a:off x="26495" y="2258870"/>
            <a:ext cx="514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FFF Tusj" panose="02040802050405020203" pitchFamily="18" charset="0"/>
              </a:rPr>
              <a:t>4</a:t>
            </a:r>
            <a:endParaRPr lang="fr-FR" sz="4400" dirty="0">
              <a:latin typeface="FFF Tusj" panose="02040802050405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441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AD903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60000" indent="-396000">
              <a:spcBef>
                <a:spcPts val="600"/>
              </a:spcBef>
              <a:buSzPct val="150000"/>
              <a:buFontTx/>
              <a:buBlip>
                <a:blip r:embed="rId4"/>
              </a:buBlip>
              <a:defRPr sz="2400" b="0">
                <a:solidFill>
                  <a:schemeClr val="tx1"/>
                </a:solidFill>
                <a:latin typeface="Aller" panose="02000503030000020004" pitchFamily="2" charset="0"/>
              </a:defRPr>
            </a:lvl1pPr>
            <a:lvl2pPr marL="411480" indent="0" algn="l">
              <a:buClr>
                <a:schemeClr val="tx1"/>
              </a:buClr>
              <a:buNone/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0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9024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AD903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96000" indent="-288000">
              <a:buSzPct val="150000"/>
              <a:buFontTx/>
              <a:buBlip>
                <a:blip r:embed="rId4"/>
              </a:buBlip>
              <a:defRPr sz="1800" b="1">
                <a:solidFill>
                  <a:srgbClr val="C00000"/>
                </a:solidFill>
                <a:latin typeface="Aller" panose="02000503030000020004" pitchFamily="2" charset="0"/>
              </a:defRPr>
            </a:lvl1pPr>
            <a:lvl2pPr algn="l">
              <a:buClr>
                <a:schemeClr val="tx1"/>
              </a:buClr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19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297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1081088" y="2346325"/>
            <a:ext cx="7540625" cy="3197225"/>
          </a:xfrm>
          <a:prstGeom prst="rect">
            <a:avLst/>
          </a:prstGeom>
        </p:spPr>
        <p:txBody>
          <a:bodyPr/>
          <a:lstStyle>
            <a:lvl1pPr marL="114300" indent="0">
              <a:buNone/>
              <a:defRPr sz="5400">
                <a:solidFill>
                  <a:schemeClr val="bg1"/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fr-FR" dirty="0"/>
          </a:p>
        </p:txBody>
      </p:sp>
      <p:pic>
        <p:nvPicPr>
          <p:cNvPr id="12" name="Picture 8" descr="Z:\Archives_mutualisation\PHOTOS DCOM\photos pour bilan d'activité 2011\34 PHOTOS OFFICES - revues 2011\OPH (69) - DR GrandLyon Habitat - pr gens du voyage en voie sédentarisat°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3" t="5935" r="26017" b="14318"/>
          <a:stretch/>
        </p:blipFill>
        <p:spPr bwMode="auto">
          <a:xfrm>
            <a:off x="3959623" y="2"/>
            <a:ext cx="5185357" cy="58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 userDrawn="1"/>
        </p:nvSpPr>
        <p:spPr>
          <a:xfrm>
            <a:off x="980" y="2029139"/>
            <a:ext cx="9144000" cy="3784975"/>
          </a:xfrm>
          <a:prstGeom prst="rect">
            <a:avLst/>
          </a:prstGeom>
          <a:solidFill>
            <a:srgbClr val="7FBDA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00" tIns="288000" rtlCol="0" anchor="t"/>
          <a:lstStyle/>
          <a:p>
            <a:endParaRPr lang="fr-FR" dirty="0">
              <a:latin typeface="Aller" panose="02000503030000020004" pitchFamily="2" charset="0"/>
            </a:endParaRPr>
          </a:p>
        </p:txBody>
      </p:sp>
      <p:pic>
        <p:nvPicPr>
          <p:cNvPr id="10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05" y="2091227"/>
            <a:ext cx="1066950" cy="12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/>
          <p:cNvSpPr txBox="1"/>
          <p:nvPr userDrawn="1"/>
        </p:nvSpPr>
        <p:spPr>
          <a:xfrm>
            <a:off x="71500" y="2303875"/>
            <a:ext cx="514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FFF Tusj" panose="02040802050405020203" pitchFamily="18" charset="0"/>
              </a:rPr>
              <a:t>5</a:t>
            </a:r>
            <a:endParaRPr lang="fr-FR" sz="4400" dirty="0">
              <a:latin typeface="FFF Tusj" panose="02040802050405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441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7FBDA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60000" indent="-396000">
              <a:spcBef>
                <a:spcPts val="600"/>
              </a:spcBef>
              <a:buSzPct val="150000"/>
              <a:buFontTx/>
              <a:buBlip>
                <a:blip r:embed="rId4"/>
              </a:buBlip>
              <a:defRPr sz="2400" b="0">
                <a:solidFill>
                  <a:schemeClr val="tx1"/>
                </a:solidFill>
                <a:latin typeface="Aller" panose="02000503030000020004" pitchFamily="2" charset="0"/>
              </a:defRPr>
            </a:lvl1pPr>
            <a:lvl2pPr marL="411480" indent="0" algn="l">
              <a:buClr>
                <a:schemeClr val="tx1"/>
              </a:buClr>
              <a:buNone/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0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90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7FBDA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96000" indent="-288000">
              <a:buSzPct val="150000"/>
              <a:buFontTx/>
              <a:buBlip>
                <a:blip r:embed="rId4"/>
              </a:buBlip>
              <a:defRPr sz="1800" b="1">
                <a:solidFill>
                  <a:srgbClr val="C00000"/>
                </a:solidFill>
                <a:latin typeface="Aller" panose="02000503030000020004" pitchFamily="2" charset="0"/>
              </a:defRPr>
            </a:lvl1pPr>
            <a:lvl2pPr algn="l">
              <a:buClr>
                <a:schemeClr val="tx1"/>
              </a:buClr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19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297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1081088" y="2346325"/>
            <a:ext cx="7540625" cy="3197225"/>
          </a:xfrm>
          <a:prstGeom prst="rect">
            <a:avLst/>
          </a:prstGeom>
        </p:spPr>
        <p:txBody>
          <a:bodyPr/>
          <a:lstStyle>
            <a:lvl1pPr marL="114300" indent="0">
              <a:buNone/>
              <a:defRPr sz="5400">
                <a:solidFill>
                  <a:schemeClr val="bg1"/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fr-FR" dirty="0"/>
          </a:p>
        </p:txBody>
      </p:sp>
      <p:pic>
        <p:nvPicPr>
          <p:cNvPr id="12" name="Picture 2" descr="C:\Documents and Settings\llegendre\Mes documents\photos BA 2012\OPH (93) - DR Opivoy copyright I. Mahie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90" b="600"/>
          <a:stretch/>
        </p:blipFill>
        <p:spPr bwMode="auto">
          <a:xfrm>
            <a:off x="3954483" y="5090"/>
            <a:ext cx="5206122" cy="580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 userDrawn="1"/>
        </p:nvSpPr>
        <p:spPr>
          <a:xfrm>
            <a:off x="980" y="2029139"/>
            <a:ext cx="9144000" cy="3784975"/>
          </a:xfrm>
          <a:prstGeom prst="rect">
            <a:avLst/>
          </a:prstGeom>
          <a:solidFill>
            <a:srgbClr val="6AB1B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00" tIns="288000" rtlCol="0" anchor="t"/>
          <a:lstStyle/>
          <a:p>
            <a:endParaRPr lang="fr-FR" dirty="0">
              <a:latin typeface="Aller" panose="02000503030000020004" pitchFamily="2" charset="0"/>
            </a:endParaRPr>
          </a:p>
        </p:txBody>
      </p:sp>
      <p:pic>
        <p:nvPicPr>
          <p:cNvPr id="10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05" y="2091227"/>
            <a:ext cx="1066950" cy="12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/>
          <p:cNvSpPr txBox="1"/>
          <p:nvPr userDrawn="1"/>
        </p:nvSpPr>
        <p:spPr>
          <a:xfrm>
            <a:off x="55153" y="2346206"/>
            <a:ext cx="514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FFF Tusj" panose="02040802050405020203" pitchFamily="18" charset="0"/>
              </a:rPr>
              <a:t>6</a:t>
            </a:r>
            <a:endParaRPr lang="fr-FR" sz="4400" dirty="0">
              <a:latin typeface="FFF Tusj" panose="02040802050405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441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6AB1B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60000" indent="-396000">
              <a:spcBef>
                <a:spcPts val="600"/>
              </a:spcBef>
              <a:buSzPct val="150000"/>
              <a:buFontTx/>
              <a:buBlip>
                <a:blip r:embed="rId4"/>
              </a:buBlip>
              <a:defRPr sz="2400" b="0">
                <a:solidFill>
                  <a:schemeClr val="tx1"/>
                </a:solidFill>
                <a:latin typeface="Aller" panose="02000503030000020004" pitchFamily="2" charset="0"/>
              </a:defRPr>
            </a:lvl1pPr>
            <a:lvl2pPr marL="411480" indent="0" algn="l">
              <a:buClr>
                <a:schemeClr val="tx1"/>
              </a:buClr>
              <a:buNone/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0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9024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6AB1B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96000" indent="-288000">
              <a:buSzPct val="150000"/>
              <a:buFontTx/>
              <a:buBlip>
                <a:blip r:embed="rId4"/>
              </a:buBlip>
              <a:defRPr sz="1800" b="1">
                <a:solidFill>
                  <a:srgbClr val="C00000"/>
                </a:solidFill>
                <a:latin typeface="Aller" panose="02000503030000020004" pitchFamily="2" charset="0"/>
              </a:defRPr>
            </a:lvl1pPr>
            <a:lvl2pPr algn="l">
              <a:buClr>
                <a:schemeClr val="tx1"/>
              </a:buClr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19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297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Documents and Settings\llegendre\Mes documents\photos BA 2012\ESH ( 78) - DR Valophis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91"/>
          <a:stretch/>
        </p:blipFill>
        <p:spPr bwMode="auto">
          <a:xfrm>
            <a:off x="3954483" y="5090"/>
            <a:ext cx="5189517" cy="5809024"/>
          </a:xfrm>
          <a:prstGeom prst="rect">
            <a:avLst/>
          </a:prstGeom>
          <a:noFill/>
          <a:effectLst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980" y="2029139"/>
            <a:ext cx="9144000" cy="3784975"/>
          </a:xfrm>
          <a:prstGeom prst="rect">
            <a:avLst/>
          </a:prstGeom>
          <a:solidFill>
            <a:srgbClr val="ABD26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00" tIns="288000" rtlCol="0" anchor="t"/>
          <a:lstStyle/>
          <a:p>
            <a:endParaRPr lang="fr-FR" dirty="0">
              <a:latin typeface="Aller" panose="02000503030000020004" pitchFamily="2" charset="0"/>
            </a:endParaRPr>
          </a:p>
        </p:txBody>
      </p:sp>
      <p:pic>
        <p:nvPicPr>
          <p:cNvPr id="10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05" y="2091227"/>
            <a:ext cx="1066950" cy="12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 userDrawn="1"/>
        </p:nvSpPr>
        <p:spPr>
          <a:xfrm>
            <a:off x="116504" y="2346205"/>
            <a:ext cx="514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FFF Tusj" panose="02040802050405020203" pitchFamily="18" charset="0"/>
              </a:rPr>
              <a:t>1</a:t>
            </a:r>
            <a:endParaRPr lang="fr-FR" sz="4400" dirty="0">
              <a:latin typeface="FFF Tusj" panose="02040802050405020203" pitchFamily="18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1081088" y="2346325"/>
            <a:ext cx="7540625" cy="3197225"/>
          </a:xfrm>
          <a:prstGeom prst="rect">
            <a:avLst/>
          </a:prstGeom>
        </p:spPr>
        <p:txBody>
          <a:bodyPr/>
          <a:lstStyle>
            <a:lvl1pPr marL="114300" indent="0">
              <a:buNone/>
              <a:defRPr sz="5400">
                <a:solidFill>
                  <a:schemeClr val="bg1"/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fr-F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1081088" y="2346325"/>
            <a:ext cx="7540625" cy="3197225"/>
          </a:xfrm>
          <a:prstGeom prst="rect">
            <a:avLst/>
          </a:prstGeom>
        </p:spPr>
        <p:txBody>
          <a:bodyPr/>
          <a:lstStyle>
            <a:lvl1pPr marL="114300" indent="0">
              <a:buNone/>
              <a:defRPr sz="5400">
                <a:solidFill>
                  <a:schemeClr val="bg1"/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fr-FR" dirty="0"/>
          </a:p>
        </p:txBody>
      </p:sp>
      <p:pic>
        <p:nvPicPr>
          <p:cNvPr id="12" name="Picture 4" descr="Z:\Archives_mutualisation\PHOTOS DCOM\photos pour bilan d'activité 2011\35 PHOTOS ESH - revues 2011\ESH (78) - DR Antin Résidences - logement étudiants et jeunes apprentis 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7" r="10675"/>
          <a:stretch/>
        </p:blipFill>
        <p:spPr bwMode="auto">
          <a:xfrm rot="16200000">
            <a:off x="3633981" y="303113"/>
            <a:ext cx="5831506" cy="519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 userDrawn="1"/>
        </p:nvSpPr>
        <p:spPr>
          <a:xfrm>
            <a:off x="980" y="2029139"/>
            <a:ext cx="9144000" cy="3784975"/>
          </a:xfrm>
          <a:prstGeom prst="rect">
            <a:avLst/>
          </a:prstGeom>
          <a:solidFill>
            <a:srgbClr val="C4675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00" tIns="288000" rtlCol="0" anchor="t"/>
          <a:lstStyle/>
          <a:p>
            <a:endParaRPr lang="fr-FR" dirty="0">
              <a:latin typeface="Aller" panose="02000503030000020004" pitchFamily="2" charset="0"/>
            </a:endParaRPr>
          </a:p>
        </p:txBody>
      </p:sp>
      <p:pic>
        <p:nvPicPr>
          <p:cNvPr id="10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05" y="2091227"/>
            <a:ext cx="1066950" cy="12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/>
          <p:cNvSpPr txBox="1"/>
          <p:nvPr userDrawn="1"/>
        </p:nvSpPr>
        <p:spPr>
          <a:xfrm>
            <a:off x="116505" y="2303875"/>
            <a:ext cx="514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FFF Tusj" panose="02040802050405020203" pitchFamily="18" charset="0"/>
              </a:rPr>
              <a:t>7</a:t>
            </a:r>
            <a:endParaRPr lang="fr-FR" sz="4400" dirty="0">
              <a:latin typeface="FFF Tusj" panose="02040802050405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441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C4675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60000" indent="-396000">
              <a:spcBef>
                <a:spcPts val="600"/>
              </a:spcBef>
              <a:buSzPct val="150000"/>
              <a:buFontTx/>
              <a:buBlip>
                <a:blip r:embed="rId4"/>
              </a:buBlip>
              <a:defRPr sz="2400" b="0">
                <a:solidFill>
                  <a:schemeClr val="tx1"/>
                </a:solidFill>
                <a:latin typeface="Aller" panose="02000503030000020004" pitchFamily="2" charset="0"/>
              </a:defRPr>
            </a:lvl1pPr>
            <a:lvl2pPr marL="411480" indent="0" algn="l">
              <a:buClr>
                <a:schemeClr val="tx1"/>
              </a:buClr>
              <a:buNone/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0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9024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C4675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96000" indent="-288000">
              <a:buSzPct val="150000"/>
              <a:buFontTx/>
              <a:buBlip>
                <a:blip r:embed="rId4"/>
              </a:buBlip>
              <a:defRPr sz="1800" b="1">
                <a:solidFill>
                  <a:srgbClr val="C00000"/>
                </a:solidFill>
                <a:latin typeface="Aller" panose="02000503030000020004" pitchFamily="2" charset="0"/>
              </a:defRPr>
            </a:lvl1pPr>
            <a:lvl2pPr algn="l">
              <a:buClr>
                <a:schemeClr val="tx1"/>
              </a:buClr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19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297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1081088" y="2346325"/>
            <a:ext cx="7540625" cy="3197225"/>
          </a:xfrm>
          <a:prstGeom prst="rect">
            <a:avLst/>
          </a:prstGeom>
        </p:spPr>
        <p:txBody>
          <a:bodyPr/>
          <a:lstStyle>
            <a:lvl1pPr marL="114300" indent="0">
              <a:buNone/>
              <a:defRPr sz="5400">
                <a:solidFill>
                  <a:schemeClr val="bg1"/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fr-FR" dirty="0"/>
          </a:p>
        </p:txBody>
      </p:sp>
      <p:pic>
        <p:nvPicPr>
          <p:cNvPr id="12" name="Picture 4" descr="Z:\Archives_mutualisation\PHOTOS DCOM\photos pour bilan d'activité 2011\OPH (88) - DR Epinal Habitat - copyright F. Achdou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 b="25296"/>
          <a:stretch/>
        </p:blipFill>
        <p:spPr bwMode="auto">
          <a:xfrm>
            <a:off x="3982015" y="30839"/>
            <a:ext cx="5133130" cy="578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 userDrawn="1"/>
        </p:nvSpPr>
        <p:spPr>
          <a:xfrm>
            <a:off x="980" y="2029139"/>
            <a:ext cx="9144000" cy="3784975"/>
          </a:xfrm>
          <a:prstGeom prst="rect">
            <a:avLst/>
          </a:prstGeom>
          <a:solidFill>
            <a:srgbClr val="6D5C8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00" tIns="288000" rtlCol="0" anchor="t"/>
          <a:lstStyle/>
          <a:p>
            <a:endParaRPr lang="fr-FR" dirty="0">
              <a:latin typeface="Aller" panose="02000503030000020004" pitchFamily="2" charset="0"/>
            </a:endParaRPr>
          </a:p>
        </p:txBody>
      </p:sp>
      <p:pic>
        <p:nvPicPr>
          <p:cNvPr id="10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05" y="2091227"/>
            <a:ext cx="1066950" cy="12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/>
          <p:cNvSpPr txBox="1"/>
          <p:nvPr userDrawn="1"/>
        </p:nvSpPr>
        <p:spPr>
          <a:xfrm>
            <a:off x="71500" y="2359636"/>
            <a:ext cx="514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FFF Tusj" panose="02040802050405020203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98441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6D5C8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60000" indent="-396000">
              <a:spcBef>
                <a:spcPts val="600"/>
              </a:spcBef>
              <a:buSzPct val="150000"/>
              <a:buFontTx/>
              <a:buBlip>
                <a:blip r:embed="rId4"/>
              </a:buBlip>
              <a:defRPr sz="2400" b="0">
                <a:solidFill>
                  <a:schemeClr val="tx1"/>
                </a:solidFill>
                <a:latin typeface="Aller" panose="02000503030000020004" pitchFamily="2" charset="0"/>
              </a:defRPr>
            </a:lvl1pPr>
            <a:lvl2pPr marL="411480" indent="0" algn="l">
              <a:buClr>
                <a:schemeClr val="tx1"/>
              </a:buClr>
              <a:buNone/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0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9024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6D5C8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96000" indent="-288000">
              <a:buSzPct val="150000"/>
              <a:buFontTx/>
              <a:buBlip>
                <a:blip r:embed="rId4"/>
              </a:buBlip>
              <a:defRPr sz="1800" b="1">
                <a:solidFill>
                  <a:srgbClr val="C00000"/>
                </a:solidFill>
                <a:latin typeface="Aller" panose="02000503030000020004" pitchFamily="2" charset="0"/>
              </a:defRPr>
            </a:lvl1pPr>
            <a:lvl2pPr algn="l">
              <a:buClr>
                <a:schemeClr val="tx1"/>
              </a:buClr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19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297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1081088" y="2346325"/>
            <a:ext cx="7540625" cy="3197225"/>
          </a:xfrm>
          <a:prstGeom prst="rect">
            <a:avLst/>
          </a:prstGeom>
        </p:spPr>
        <p:txBody>
          <a:bodyPr/>
          <a:lstStyle>
            <a:lvl1pPr marL="114300" indent="0">
              <a:buNone/>
              <a:defRPr sz="5400">
                <a:solidFill>
                  <a:schemeClr val="bg1"/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fr-FR" dirty="0"/>
          </a:p>
        </p:txBody>
      </p:sp>
      <p:pic>
        <p:nvPicPr>
          <p:cNvPr id="22" name="Picture 2" descr="Z:\Archives_mutualisation\PHOTOS DCOM\photos pour bilan d'activité 2011\34 PHOTOS OFFICES - revues 2011\OPH (24) - DR Périgueux Habitat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0" b="12443"/>
          <a:stretch/>
        </p:blipFill>
        <p:spPr bwMode="auto">
          <a:xfrm>
            <a:off x="3984318" y="5091"/>
            <a:ext cx="5160662" cy="580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980" y="2029139"/>
            <a:ext cx="9144000" cy="3784975"/>
          </a:xfrm>
          <a:prstGeom prst="rect">
            <a:avLst/>
          </a:prstGeom>
          <a:solidFill>
            <a:srgbClr val="B8999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00" tIns="288000" rtlCol="0" anchor="t"/>
          <a:lstStyle/>
          <a:p>
            <a:endParaRPr lang="fr-FR" dirty="0">
              <a:latin typeface="Aller" panose="02000503030000020004" pitchFamily="2" charset="0"/>
            </a:endParaRPr>
          </a:p>
        </p:txBody>
      </p:sp>
      <p:pic>
        <p:nvPicPr>
          <p:cNvPr id="10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05" y="2091227"/>
            <a:ext cx="1066950" cy="12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/>
          <p:cNvSpPr txBox="1"/>
          <p:nvPr userDrawn="1"/>
        </p:nvSpPr>
        <p:spPr>
          <a:xfrm>
            <a:off x="71499" y="2303875"/>
            <a:ext cx="514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FFF Tusj" panose="02040802050405020203" pitchFamily="18" charset="0"/>
              </a:rPr>
              <a:t>9</a:t>
            </a:r>
            <a:endParaRPr lang="fr-FR" sz="4400" dirty="0">
              <a:latin typeface="FFF Tusj" panose="02040802050405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441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B8999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60000" indent="-396000">
              <a:spcBef>
                <a:spcPts val="600"/>
              </a:spcBef>
              <a:buSzPct val="150000"/>
              <a:buFontTx/>
              <a:buBlip>
                <a:blip r:embed="rId4"/>
              </a:buBlip>
              <a:defRPr sz="2400" b="0">
                <a:solidFill>
                  <a:schemeClr val="tx1"/>
                </a:solidFill>
                <a:latin typeface="Aller" panose="02000503030000020004" pitchFamily="2" charset="0"/>
              </a:defRPr>
            </a:lvl1pPr>
            <a:lvl2pPr marL="411480" indent="0" algn="l">
              <a:buClr>
                <a:schemeClr val="tx1"/>
              </a:buClr>
              <a:buNone/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0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9024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B8999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96000" indent="-288000">
              <a:buSzPct val="150000"/>
              <a:buFontTx/>
              <a:buBlip>
                <a:blip r:embed="rId4"/>
              </a:buBlip>
              <a:defRPr sz="1800" b="1">
                <a:solidFill>
                  <a:srgbClr val="C00000"/>
                </a:solidFill>
                <a:latin typeface="Aller" panose="02000503030000020004" pitchFamily="2" charset="0"/>
              </a:defRPr>
            </a:lvl1pPr>
            <a:lvl2pPr algn="l">
              <a:buClr>
                <a:schemeClr val="tx1"/>
              </a:buClr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19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297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1081088" y="2346325"/>
            <a:ext cx="7540625" cy="3197225"/>
          </a:xfrm>
          <a:prstGeom prst="rect">
            <a:avLst/>
          </a:prstGeom>
        </p:spPr>
        <p:txBody>
          <a:bodyPr/>
          <a:lstStyle>
            <a:lvl1pPr marL="114300" indent="0">
              <a:buNone/>
              <a:defRPr sz="5400">
                <a:solidFill>
                  <a:schemeClr val="bg1"/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fr-FR" dirty="0"/>
          </a:p>
        </p:txBody>
      </p:sp>
      <p:pic>
        <p:nvPicPr>
          <p:cNvPr id="12" name="Picture 10" descr="Z:\Archives_mutualisation\PHOTOS DCOM\photos pour bilan d'activité 2011\35 PHOTOS ESH - revues 2011\ESH (76) - DR EDLS Estuaire de la Seine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8" t="10864" r="12935" b="4398"/>
          <a:stretch/>
        </p:blipFill>
        <p:spPr bwMode="auto">
          <a:xfrm>
            <a:off x="3964488" y="-16542"/>
            <a:ext cx="5160662" cy="580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 userDrawn="1"/>
        </p:nvSpPr>
        <p:spPr>
          <a:xfrm>
            <a:off x="980" y="2029139"/>
            <a:ext cx="9144000" cy="3784975"/>
          </a:xfrm>
          <a:prstGeom prst="rect">
            <a:avLst/>
          </a:prstGeom>
          <a:solidFill>
            <a:srgbClr val="A9A8B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00" tIns="288000" rtlCol="0" anchor="t"/>
          <a:lstStyle/>
          <a:p>
            <a:endParaRPr lang="fr-FR" dirty="0">
              <a:latin typeface="Aller" panose="02000503030000020004" pitchFamily="2" charset="0"/>
            </a:endParaRPr>
          </a:p>
        </p:txBody>
      </p:sp>
      <p:pic>
        <p:nvPicPr>
          <p:cNvPr id="10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05" y="2091227"/>
            <a:ext cx="1066950" cy="12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/>
          <p:cNvSpPr txBox="1"/>
          <p:nvPr userDrawn="1"/>
        </p:nvSpPr>
        <p:spPr>
          <a:xfrm>
            <a:off x="-60124" y="2303874"/>
            <a:ext cx="900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FFF Tusj" panose="02040802050405020203" pitchFamily="18" charset="0"/>
              </a:rPr>
              <a:t>10</a:t>
            </a:r>
            <a:endParaRPr lang="fr-FR" sz="4400" dirty="0">
              <a:latin typeface="FFF Tusj" panose="02040802050405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53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ABD26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60000" indent="-396000">
              <a:spcBef>
                <a:spcPts val="600"/>
              </a:spcBef>
              <a:buSzPct val="150000"/>
              <a:buFontTx/>
              <a:buBlip>
                <a:blip r:embed="rId4"/>
              </a:buBlip>
              <a:defRPr sz="2400" b="0">
                <a:solidFill>
                  <a:schemeClr val="tx1"/>
                </a:solidFill>
                <a:latin typeface="Aller" panose="02000503030000020004" pitchFamily="2" charset="0"/>
              </a:defRPr>
            </a:lvl1pPr>
            <a:lvl2pPr marL="411480" indent="0" algn="l">
              <a:buClr>
                <a:schemeClr val="tx1"/>
              </a:buClr>
              <a:buNone/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9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2002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A9A8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60000" indent="-396000">
              <a:spcBef>
                <a:spcPts val="600"/>
              </a:spcBef>
              <a:buSzPct val="150000"/>
              <a:buFontTx/>
              <a:buBlip>
                <a:blip r:embed="rId4"/>
              </a:buBlip>
              <a:defRPr sz="2400" b="0">
                <a:solidFill>
                  <a:schemeClr val="tx1"/>
                </a:solidFill>
                <a:latin typeface="Aller" panose="02000503030000020004" pitchFamily="2" charset="0"/>
              </a:defRPr>
            </a:lvl1pPr>
            <a:lvl2pPr marL="411480" indent="0" algn="l">
              <a:buClr>
                <a:schemeClr val="tx1"/>
              </a:buClr>
              <a:buNone/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0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0646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A9A8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96000" indent="-288000">
              <a:buSzPct val="150000"/>
              <a:buFontTx/>
              <a:buBlip>
                <a:blip r:embed="rId4"/>
              </a:buBlip>
              <a:defRPr sz="1800" b="1">
                <a:solidFill>
                  <a:srgbClr val="C00000"/>
                </a:solidFill>
                <a:latin typeface="Aller" panose="02000503030000020004" pitchFamily="2" charset="0"/>
              </a:defRPr>
            </a:lvl1pPr>
            <a:lvl2pPr algn="l">
              <a:buClr>
                <a:schemeClr val="tx1"/>
              </a:buClr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19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7293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-4616" y="2202"/>
            <a:ext cx="9148615" cy="6855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00B0B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8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4951294"/>
            <a:ext cx="5751576" cy="1304994"/>
          </a:xfrm>
          <a:prstGeom prst="rect">
            <a:avLst/>
          </a:prstGeom>
          <a:solidFill>
            <a:srgbClr val="D8E2E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endParaRPr lang="fr-FR" sz="2800" dirty="0" smtClean="0">
              <a:latin typeface="Aller" panose="02000503030000020004" pitchFamily="2" charset="0"/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0" y="5019015"/>
            <a:ext cx="5751576" cy="1169551"/>
          </a:xfrm>
          <a:prstGeom prst="rect">
            <a:avLst/>
          </a:prstGeom>
          <a:noFill/>
        </p:spPr>
        <p:txBody>
          <a:bodyPr wrap="square" lIns="1440000" rtlCol="0">
            <a:spAutoFit/>
          </a:bodyPr>
          <a:lstStyle/>
          <a:p>
            <a:r>
              <a:rPr lang="en-US" sz="1400" b="1" dirty="0" smtClean="0">
                <a:latin typeface="Aller" panose="02000503030000020004" pitchFamily="2" charset="0"/>
              </a:rPr>
              <a:t>Union </a:t>
            </a:r>
            <a:r>
              <a:rPr lang="fr-FR" sz="1400" b="1" dirty="0" smtClean="0">
                <a:latin typeface="Aller" panose="02000503030000020004" pitchFamily="2" charset="0"/>
              </a:rPr>
              <a:t>nationale </a:t>
            </a:r>
            <a:r>
              <a:rPr lang="en-US" sz="1400" b="1" dirty="0" smtClean="0">
                <a:latin typeface="Aller" panose="02000503030000020004" pitchFamily="2" charset="0"/>
              </a:rPr>
              <a:t>des </a:t>
            </a:r>
            <a:r>
              <a:rPr lang="en-US" sz="1400" b="1" dirty="0" err="1" smtClean="0">
                <a:latin typeface="Aller" panose="02000503030000020004" pitchFamily="2" charset="0"/>
              </a:rPr>
              <a:t>Fédérations</a:t>
            </a:r>
            <a:r>
              <a:rPr lang="en-US" sz="1400" b="1" dirty="0" smtClean="0">
                <a:latin typeface="Aller" panose="02000503030000020004" pitchFamily="2" charset="0"/>
              </a:rPr>
              <a:t> </a:t>
            </a:r>
            <a:r>
              <a:rPr lang="en-US" sz="1400" b="1" dirty="0" err="1" smtClean="0">
                <a:latin typeface="Aller" panose="02000503030000020004" pitchFamily="2" charset="0"/>
              </a:rPr>
              <a:t>d’organismes</a:t>
            </a:r>
            <a:r>
              <a:rPr lang="en-US" sz="1400" b="1" dirty="0" smtClean="0">
                <a:latin typeface="Aller" panose="02000503030000020004" pitchFamily="2" charset="0"/>
              </a:rPr>
              <a:t> </a:t>
            </a:r>
            <a:r>
              <a:rPr lang="en-US" sz="1400" b="1" dirty="0" err="1" smtClean="0">
                <a:latin typeface="Aller" panose="02000503030000020004" pitchFamily="2" charset="0"/>
              </a:rPr>
              <a:t>Hlm</a:t>
            </a:r>
            <a:endParaRPr lang="en-US" sz="1400" b="1" dirty="0" smtClean="0">
              <a:latin typeface="Aller" panose="02000503030000020004" pitchFamily="2" charset="0"/>
            </a:endParaRPr>
          </a:p>
          <a:p>
            <a:r>
              <a:rPr lang="en-US" sz="1400" dirty="0" smtClean="0">
                <a:latin typeface="Aller" panose="02000503030000020004" pitchFamily="2" charset="0"/>
              </a:rPr>
              <a:t>14, rue Lord-Byron, 75384 Paris </a:t>
            </a:r>
            <a:r>
              <a:rPr lang="en-US" sz="1400" dirty="0" err="1" smtClean="0">
                <a:latin typeface="Aller" panose="02000503030000020004" pitchFamily="2" charset="0"/>
              </a:rPr>
              <a:t>Cedex</a:t>
            </a:r>
            <a:r>
              <a:rPr lang="en-US" sz="1400" dirty="0" smtClean="0">
                <a:latin typeface="Aller" panose="02000503030000020004" pitchFamily="2" charset="0"/>
              </a:rPr>
              <a:t> 08</a:t>
            </a:r>
          </a:p>
          <a:p>
            <a:r>
              <a:rPr lang="en-US" sz="1400" dirty="0" err="1" smtClean="0">
                <a:latin typeface="Aller" panose="02000503030000020004" pitchFamily="2" charset="0"/>
              </a:rPr>
              <a:t>Tél</a:t>
            </a:r>
            <a:r>
              <a:rPr lang="en-US" sz="1400" dirty="0" smtClean="0">
                <a:latin typeface="Aller" panose="02000503030000020004" pitchFamily="2" charset="0"/>
              </a:rPr>
              <a:t>. : 01 40 75 78 00 – Fax : 01 40 75 79 83</a:t>
            </a:r>
          </a:p>
          <a:p>
            <a:endParaRPr lang="en-US" sz="1400" dirty="0" smtClean="0">
              <a:latin typeface="Aller" panose="02000503030000020004" pitchFamily="2" charset="0"/>
            </a:endParaRPr>
          </a:p>
          <a:p>
            <a:r>
              <a:rPr lang="en-US" sz="1400" b="1" dirty="0" smtClean="0">
                <a:solidFill>
                  <a:srgbClr val="D7172F"/>
                </a:solidFill>
                <a:latin typeface="Aller" panose="02000503030000020004" pitchFamily="2" charset="0"/>
              </a:rPr>
              <a:t>www.union-habitat.org</a:t>
            </a:r>
            <a:endParaRPr lang="fr-FR" sz="1400" b="1" dirty="0">
              <a:solidFill>
                <a:srgbClr val="D7172F"/>
              </a:solidFill>
              <a:latin typeface="Aller" panose="02000503030000020004" pitchFamily="2" charset="0"/>
            </a:endParaRP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611560" y="324798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00B0B9"/>
                </a:solidFill>
                <a:latin typeface="Aller" panose="02000503030000020004" pitchFamily="2" charset="0"/>
              </a:rPr>
              <a:t>+</a:t>
            </a:r>
            <a:endParaRPr lang="fr-FR" sz="4000" b="1" dirty="0">
              <a:solidFill>
                <a:srgbClr val="00B0B9"/>
              </a:solidFill>
              <a:latin typeface="Aller" panose="02000503030000020004" pitchFamily="2" charset="0"/>
            </a:endParaRPr>
          </a:p>
        </p:txBody>
      </p:sp>
      <p:sp>
        <p:nvSpPr>
          <p:cNvPr id="14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-4616" y="1943835"/>
            <a:ext cx="8404769" cy="629444"/>
          </a:xfrm>
          <a:prstGeom prst="rect">
            <a:avLst/>
          </a:prstGeom>
          <a:ln>
            <a:noFill/>
          </a:ln>
        </p:spPr>
        <p:txBody>
          <a:bodyPr lIns="1296000"/>
          <a:lstStyle>
            <a:lvl1pPr marL="114300" indent="0">
              <a:buNone/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1" name="Espace réservé du texte 20"/>
          <p:cNvSpPr>
            <a:spLocks noGrp="1"/>
          </p:cNvSpPr>
          <p:nvPr>
            <p:ph type="body" sz="quarter" idx="13"/>
          </p:nvPr>
        </p:nvSpPr>
        <p:spPr>
          <a:xfrm>
            <a:off x="-6172" y="3419193"/>
            <a:ext cx="8404769" cy="629444"/>
          </a:xfrm>
          <a:prstGeom prst="rect">
            <a:avLst/>
          </a:prstGeom>
          <a:ln>
            <a:noFill/>
          </a:ln>
        </p:spPr>
        <p:txBody>
          <a:bodyPr lIns="1296000"/>
          <a:lstStyle>
            <a:lvl1pPr marL="114300" indent="0">
              <a:buNone/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fr-FR" dirty="0"/>
          </a:p>
        </p:txBody>
      </p:sp>
      <p:pic>
        <p:nvPicPr>
          <p:cNvPr id="22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50" y="274588"/>
            <a:ext cx="8228707" cy="1143000"/>
          </a:xfrm>
          <a:prstGeom prst="rect">
            <a:avLst/>
          </a:prstGeom>
        </p:spPr>
        <p:txBody>
          <a:bodyPr lIns="67341" tIns="33671" rIns="67341" bIns="33671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650" y="1600651"/>
            <a:ext cx="8228707" cy="4525119"/>
          </a:xfrm>
          <a:prstGeom prst="rect">
            <a:avLst/>
          </a:prstGeom>
        </p:spPr>
        <p:txBody>
          <a:bodyPr lIns="67341" tIns="33671" rIns="67341" bIns="33671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602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16C0E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 hasCustomPrompt="1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54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r>
              <a:rPr lang="fr-FR" dirty="0" smtClean="0"/>
              <a:t>Pari tenu !</a:t>
            </a:r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 hasCustomPrompt="1"/>
          </p:nvPr>
        </p:nvSpPr>
        <p:spPr>
          <a:xfrm>
            <a:off x="40281" y="2132856"/>
            <a:ext cx="8802688" cy="3825425"/>
          </a:xfrm>
          <a:prstGeom prst="rect">
            <a:avLst/>
          </a:prstGeom>
        </p:spPr>
        <p:txBody>
          <a:bodyPr lIns="360000"/>
          <a:lstStyle>
            <a:lvl1pPr marL="360000" marR="0" indent="-39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50000"/>
              <a:buFontTx/>
              <a:buBlip>
                <a:blip r:embed="rId4"/>
              </a:buBlip>
              <a:tabLst/>
              <a:defRPr sz="4400" b="0" baseline="0">
                <a:solidFill>
                  <a:schemeClr val="tx1"/>
                </a:solidFill>
                <a:latin typeface="Aller" panose="02000503030000020004" pitchFamily="2" charset="0"/>
              </a:defRPr>
            </a:lvl1pPr>
            <a:lvl2pPr marL="411480" indent="0" algn="l">
              <a:buClr>
                <a:schemeClr val="tx1"/>
              </a:buClr>
              <a:buNone/>
              <a:defRPr lang="fr-FR" sz="3600" kern="1200" baseline="0" dirty="0" smtClean="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2pPr>
            <a:lvl3pPr marL="685800" indent="0">
              <a:buNone/>
              <a:defRPr sz="4000"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marL="360000" marR="0" lvl="0" indent="-39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50000"/>
              <a:buFontTx/>
              <a:buBlip>
                <a:blip r:embed="rId4"/>
              </a:buBlip>
              <a:tabLst/>
              <a:defRPr/>
            </a:pPr>
            <a:r>
              <a:rPr lang="fr-FR" dirty="0" smtClean="0"/>
              <a:t>Les objectifs ont été atteints !</a:t>
            </a:r>
          </a:p>
          <a:p>
            <a:pPr marL="685800" marR="0" lvl="2" indent="-39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50000"/>
              <a:buFontTx/>
              <a:buBlip>
                <a:blip r:embed="rId4"/>
              </a:buBlip>
              <a:tabLst/>
              <a:defRPr/>
            </a:pPr>
            <a:r>
              <a:rPr lang="fr-FR" dirty="0" smtClean="0"/>
              <a:t>Les logements et les foyers sont là !</a:t>
            </a:r>
          </a:p>
          <a:p>
            <a:pPr marL="685800" marR="0" lvl="2" indent="-39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50000"/>
              <a:buFontTx/>
              <a:buBlip>
                <a:blip r:embed="rId4"/>
              </a:buBlip>
              <a:tabLst/>
              <a:defRPr/>
            </a:pPr>
            <a:r>
              <a:rPr lang="fr-FR" dirty="0" smtClean="0"/>
              <a:t>Le mal logement a reculé ! </a:t>
            </a:r>
          </a:p>
          <a:p>
            <a:pPr marL="685800" marR="0" lvl="2" indent="-39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50000"/>
              <a:buFontTx/>
              <a:buBlip>
                <a:blip r:embed="rId4"/>
              </a:buBlip>
              <a:tabLst/>
              <a:defRPr/>
            </a:pPr>
            <a:r>
              <a:rPr lang="fr-FR" dirty="0" smtClean="0"/>
              <a:t>La transition énergétique est au rendez-vous !</a:t>
            </a:r>
          </a:p>
        </p:txBody>
      </p:sp>
    </p:spTree>
    <p:extLst>
      <p:ext uri="{BB962C8B-B14F-4D97-AF65-F5344CB8AC3E}">
        <p14:creationId xmlns:p14="http://schemas.microsoft.com/office/powerpoint/2010/main" val="25827313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F3DC-E27E-2A40-913B-2F212F07E79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BD82-85D9-4340-B32D-DD25C161B5E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5036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F3DC-E27E-2A40-913B-2F212F07E79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BD82-85D9-4340-B32D-DD25C161B5E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61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F3DC-E27E-2A40-913B-2F212F07E79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BD82-85D9-4340-B32D-DD25C161B5E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49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F3DC-E27E-2A40-913B-2F212F07E79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BD82-85D9-4340-B32D-DD25C161B5E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143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F3DC-E27E-2A40-913B-2F212F07E79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BD82-85D9-4340-B32D-DD25C161B5E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ABD26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96000" indent="-288000">
              <a:buSzPct val="150000"/>
              <a:buFontTx/>
              <a:buBlip>
                <a:blip r:embed="rId4"/>
              </a:buBlip>
              <a:defRPr sz="1800" b="1">
                <a:solidFill>
                  <a:srgbClr val="C00000"/>
                </a:solidFill>
                <a:latin typeface="Aller" panose="02000503030000020004" pitchFamily="2" charset="0"/>
              </a:defRPr>
            </a:lvl1pPr>
            <a:lvl2pPr algn="l">
              <a:buClr>
                <a:schemeClr val="tx1"/>
              </a:buClr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19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F3DC-E27E-2A40-913B-2F212F07E79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BD82-85D9-4340-B32D-DD25C161B5E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063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F3DC-E27E-2A40-913B-2F212F07E79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BD82-85D9-4340-B32D-DD25C161B5E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181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F3DC-E27E-2A40-913B-2F212F07E79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BD82-85D9-4340-B32D-DD25C161B5E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5453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F3DC-E27E-2A40-913B-2F212F07E79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BD82-85D9-4340-B32D-DD25C161B5E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067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F3DC-E27E-2A40-913B-2F212F07E79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BD82-85D9-4340-B32D-DD25C161B5E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807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F3DC-E27E-2A40-913B-2F212F07E79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BD82-85D9-4340-B32D-DD25C161B5E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06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Z:\Archives_mutualisation\PHOTOS DCOM\photos pour bilan d'activité 2011\SACICAP (47) - DR Ciliopée Immobilier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0"/>
          <a:stretch/>
        </p:blipFill>
        <p:spPr bwMode="auto">
          <a:xfrm>
            <a:off x="3954483" y="0"/>
            <a:ext cx="5190498" cy="58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980" y="2029139"/>
            <a:ext cx="9144000" cy="3784975"/>
          </a:xfrm>
          <a:prstGeom prst="rect">
            <a:avLst/>
          </a:prstGeom>
          <a:solidFill>
            <a:srgbClr val="16C0E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00" tIns="288000" rtlCol="0" anchor="t"/>
          <a:lstStyle/>
          <a:p>
            <a:endParaRPr lang="fr-FR" dirty="0">
              <a:latin typeface="Aller" panose="02000503030000020004" pitchFamily="2" charset="0"/>
            </a:endParaRPr>
          </a:p>
        </p:txBody>
      </p:sp>
      <p:pic>
        <p:nvPicPr>
          <p:cNvPr id="10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05" y="2091227"/>
            <a:ext cx="1066950" cy="12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1081088" y="2346325"/>
            <a:ext cx="7540625" cy="3197225"/>
          </a:xfrm>
          <a:prstGeom prst="rect">
            <a:avLst/>
          </a:prstGeom>
        </p:spPr>
        <p:txBody>
          <a:bodyPr/>
          <a:lstStyle>
            <a:lvl1pPr marL="114300" indent="0">
              <a:buNone/>
              <a:defRPr sz="5400">
                <a:solidFill>
                  <a:schemeClr val="bg1"/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1500" y="2346204"/>
            <a:ext cx="514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FFF Tusj" panose="02040802050405020203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46367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16C0E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60000" indent="-396000">
              <a:spcBef>
                <a:spcPts val="600"/>
              </a:spcBef>
              <a:buSzPct val="150000"/>
              <a:buFontTx/>
              <a:buBlip>
                <a:blip r:embed="rId4"/>
              </a:buBlip>
              <a:defRPr sz="2400" b="0">
                <a:solidFill>
                  <a:schemeClr val="tx1"/>
                </a:solidFill>
                <a:latin typeface="Aller" panose="02000503030000020004" pitchFamily="2" charset="0"/>
              </a:defRPr>
            </a:lvl1pPr>
            <a:lvl2pPr marL="411480" indent="0" algn="l">
              <a:buClr>
                <a:schemeClr val="tx1"/>
              </a:buClr>
              <a:buNone/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0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885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16C0E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96000" indent="-288000">
              <a:buSzPct val="150000"/>
              <a:buFontTx/>
              <a:buBlip>
                <a:blip r:embed="rId4"/>
              </a:buBlip>
              <a:defRPr sz="1800" b="1">
                <a:solidFill>
                  <a:srgbClr val="C00000"/>
                </a:solidFill>
                <a:latin typeface="Aller" panose="02000503030000020004" pitchFamily="2" charset="0"/>
              </a:defRPr>
            </a:lvl1pPr>
            <a:lvl2pPr algn="l">
              <a:buClr>
                <a:schemeClr val="tx1"/>
              </a:buClr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19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4361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1081088" y="2346325"/>
            <a:ext cx="7540625" cy="3197225"/>
          </a:xfrm>
          <a:prstGeom prst="rect">
            <a:avLst/>
          </a:prstGeom>
        </p:spPr>
        <p:txBody>
          <a:bodyPr/>
          <a:lstStyle>
            <a:lvl1pPr marL="114300" indent="0">
              <a:buNone/>
              <a:defRPr sz="5400">
                <a:solidFill>
                  <a:schemeClr val="bg1"/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fr-FR" dirty="0"/>
          </a:p>
        </p:txBody>
      </p:sp>
      <p:pic>
        <p:nvPicPr>
          <p:cNvPr id="12" name="Picture 2" descr="Z:\Archives_mutualisation\PHOTOS DCOM\photos pour bilan d'activité 2011\34 PHOTOS OFFICES - revues 2011\OPH (95) - DR Argenteuil-Bezons Habitat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" b="11202"/>
          <a:stretch/>
        </p:blipFill>
        <p:spPr bwMode="auto">
          <a:xfrm>
            <a:off x="3954483" y="5089"/>
            <a:ext cx="5190497" cy="580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 userDrawn="1"/>
        </p:nvSpPr>
        <p:spPr>
          <a:xfrm>
            <a:off x="980" y="2029139"/>
            <a:ext cx="9144000" cy="3784975"/>
          </a:xfrm>
          <a:prstGeom prst="rect">
            <a:avLst/>
          </a:prstGeom>
          <a:solidFill>
            <a:srgbClr val="08234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00" tIns="288000" rtlCol="0" anchor="t"/>
          <a:lstStyle/>
          <a:p>
            <a:endParaRPr lang="fr-FR" dirty="0">
              <a:latin typeface="Aller" panose="02000503030000020004" pitchFamily="2" charset="0"/>
            </a:endParaRPr>
          </a:p>
        </p:txBody>
      </p:sp>
      <p:pic>
        <p:nvPicPr>
          <p:cNvPr id="10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05" y="2091227"/>
            <a:ext cx="1066950" cy="12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/>
          <p:cNvSpPr txBox="1"/>
          <p:nvPr userDrawn="1"/>
        </p:nvSpPr>
        <p:spPr>
          <a:xfrm>
            <a:off x="98246" y="2303874"/>
            <a:ext cx="514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FFF Tusj" panose="02040802050405020203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9844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381950" y="1214051"/>
            <a:ext cx="1080120" cy="313812"/>
          </a:xfrm>
          <a:prstGeom prst="rect">
            <a:avLst/>
          </a:prstGeom>
          <a:solidFill>
            <a:srgbClr val="99B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 userDrawn="1"/>
        </p:nvSpPr>
        <p:spPr>
          <a:xfrm>
            <a:off x="381950" y="0"/>
            <a:ext cx="1080120" cy="1370957"/>
          </a:xfrm>
          <a:prstGeom prst="rect">
            <a:avLst/>
          </a:prstGeom>
          <a:solidFill>
            <a:srgbClr val="08234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505200" y="6534345"/>
            <a:ext cx="2133600" cy="3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031847-8044-46A3-9793-64E5BE609C2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70701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261605" y="671436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H\CHARTE GRAPHIQUE - Nouvelle 2012\Nouveaux logos\JPG\USH_SIGN_INSTIT_CARTOUCH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4" y="6338428"/>
            <a:ext cx="1797841" cy="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llegendre\Bureau\Element 1er semaine\pastille-blanch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06" y="193639"/>
            <a:ext cx="751020" cy="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 userDrawn="1"/>
        </p:nvCxnSpPr>
        <p:spPr>
          <a:xfrm>
            <a:off x="1462069" y="268410"/>
            <a:ext cx="7682911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11575" y="268410"/>
            <a:ext cx="370375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296150" cy="1258887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3600">
                <a:solidFill>
                  <a:schemeClr val="tx1"/>
                </a:solidFill>
                <a:latin typeface="FFF Tusj" panose="02040802050405020203" pitchFamily="18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1"/>
          </p:nvPr>
        </p:nvSpPr>
        <p:spPr>
          <a:xfrm>
            <a:off x="0" y="1763815"/>
            <a:ext cx="8802688" cy="4574613"/>
          </a:xfrm>
          <a:prstGeom prst="rect">
            <a:avLst/>
          </a:prstGeom>
        </p:spPr>
        <p:txBody>
          <a:bodyPr lIns="360000"/>
          <a:lstStyle>
            <a:lvl1pPr marL="360000" indent="-396000">
              <a:spcBef>
                <a:spcPts val="600"/>
              </a:spcBef>
              <a:buSzPct val="150000"/>
              <a:buFontTx/>
              <a:buBlip>
                <a:blip r:embed="rId4"/>
              </a:buBlip>
              <a:defRPr sz="2400" b="0">
                <a:solidFill>
                  <a:schemeClr val="tx1"/>
                </a:solidFill>
                <a:latin typeface="Aller" panose="02000503030000020004" pitchFamily="2" charset="0"/>
              </a:defRPr>
            </a:lvl1pPr>
            <a:lvl2pPr marL="411480" indent="0" algn="l">
              <a:buClr>
                <a:schemeClr val="tx1"/>
              </a:buClr>
              <a:buNone/>
              <a:defRPr sz="1600">
                <a:solidFill>
                  <a:schemeClr val="tx1"/>
                </a:solidFill>
                <a:latin typeface="Aller" panose="02000503030000020004" pitchFamily="2" charset="0"/>
              </a:defRPr>
            </a:lvl2pPr>
            <a:lvl3pPr marL="68580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0" name="Espace réservé du texte 20"/>
          <p:cNvSpPr>
            <a:spLocks noGrp="1"/>
          </p:cNvSpPr>
          <p:nvPr>
            <p:ph type="body" sz="quarter" idx="12"/>
          </p:nvPr>
        </p:nvSpPr>
        <p:spPr>
          <a:xfrm>
            <a:off x="1462069" y="898420"/>
            <a:ext cx="7296150" cy="629444"/>
          </a:xfrm>
          <a:prstGeom prst="rect">
            <a:avLst/>
          </a:prstGeom>
          <a:ln>
            <a:noFill/>
          </a:ln>
        </p:spPr>
        <p:txBody>
          <a:bodyPr/>
          <a:lstStyle>
            <a:lvl1pPr marL="114300" indent="0">
              <a:buNone/>
              <a:defRPr sz="1800">
                <a:solidFill>
                  <a:schemeClr val="tx1"/>
                </a:solidFill>
                <a:latin typeface="Aller Display" panose="02000503000000020003" pitchFamily="2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902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FE83EA1-CAB9-4574-9097-89A49F954ACD}" type="datetime1">
              <a:rPr lang="fr-FR" smtClean="0"/>
              <a:t>07/12/2016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A031847-8044-46A3-9793-64E5BE609C2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79" r:id="rId3"/>
    <p:sldLayoutId id="2147483665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661" r:id="rId32"/>
    <p:sldLayoutId id="2147483707" r:id="rId33"/>
    <p:sldLayoutId id="2147483710" r:id="rId3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EF3DC-E27E-2A40-913B-2F212F07E79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6BD82-85D9-4340-B32D-DD25C161B5E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3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3.xml"/><Relationship Id="rId1" Type="http://schemas.openxmlformats.org/officeDocument/2006/relationships/video" Target="file:///C:\Users\vvelez\Desktop\EVOLUTION%20METIERS%20MOA\P1010951.m4v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fr-FR" sz="3200" dirty="0" smtClean="0"/>
              <a:t>Concevoir des actions innovantes dans le domaine de la transition énergétique et environnementale </a:t>
            </a:r>
            <a:endParaRPr lang="fr-FR" sz="32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endParaRPr lang="fr-FR" sz="1800" dirty="0" smtClean="0"/>
          </a:p>
          <a:p>
            <a:pPr algn="ctr"/>
            <a:r>
              <a:rPr lang="fr-FR" sz="2000" b="1" dirty="0"/>
              <a:t>A</a:t>
            </a:r>
            <a:r>
              <a:rPr lang="fr-FR" sz="2000" b="1" dirty="0" smtClean="0"/>
              <a:t>telier collaboratif </a:t>
            </a:r>
            <a:endParaRPr lang="fr-FR" sz="2000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7 décembre 2016</a:t>
            </a:r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312" y="6088380"/>
            <a:ext cx="2968625" cy="769620"/>
          </a:xfrm>
          <a:prstGeom prst="rect">
            <a:avLst/>
          </a:prstGeom>
        </p:spPr>
      </p:pic>
      <p:pic>
        <p:nvPicPr>
          <p:cNvPr id="3074" name="Picture 2" descr="C:\Users\vvelez\AppData\Local\Microsoft\Windows\Temporary Internet Files\Content.Outlook\7DCVFPCF\IMG_7799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29988" y="3279596"/>
            <a:ext cx="1685085" cy="126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27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3200" dirty="0" smtClean="0"/>
              <a:t>Ce qu’on entend par « coopérer »</a:t>
            </a:r>
            <a:endParaRPr lang="fr-FR" sz="32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-315253" y="1464677"/>
            <a:ext cx="9342748" cy="4574613"/>
          </a:xfrm>
        </p:spPr>
        <p:txBody>
          <a:bodyPr/>
          <a:lstStyle/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La transition énergétique vise à des changements de comportements : </a:t>
            </a: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Ses enjeux sont à la fois techniques, individuels et sociaux, elle doit venir appuyer le projet « d’utilité sociale » portée par le mouvement</a:t>
            </a: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Les formes de coopération qui en découlent sont :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Mettre en commun ce qui marche …et ce qui ne marche pas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Réfléchir ensemble aux nouvelles solutions disponibles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Mutualiser, tant que faire se peut, pour réduire les coûts d’information, de négociation, d’expérimentation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Le défi  doit permettre de mettre un coup de projecteur sur des initiatives portées par des organismes : « tiens, il se passe quelque chose du côté des Hlm »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fr-FR" dirty="0" smtClean="0">
              <a:solidFill>
                <a:prstClr val="black"/>
              </a:solidFill>
            </a:endParaRP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fr-FR" i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0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800" dirty="0" smtClean="0"/>
              <a:t>Ce qu’on </a:t>
            </a:r>
            <a:r>
              <a:rPr lang="fr-FR" sz="3200" dirty="0" smtClean="0"/>
              <a:t>entend</a:t>
            </a:r>
            <a:r>
              <a:rPr lang="fr-FR" sz="2800" dirty="0" smtClean="0"/>
              <a:t> par « coopérer »</a:t>
            </a:r>
            <a:endParaRPr lang="fr-FR" sz="28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-315253" y="1464677"/>
            <a:ext cx="9342748" cy="4574613"/>
          </a:xfrm>
        </p:spPr>
        <p:txBody>
          <a:bodyPr/>
          <a:lstStyle/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Donner de la visibilité au Mouvement Hlm sur ce qu’il est, donner une matière aux locataires pour s’identifier collectivement à une communauté, de manière valorisante, autour de micro-projets utiles pour eux.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fr-FR" dirty="0" smtClean="0">
              <a:solidFill>
                <a:prstClr val="black"/>
              </a:solidFill>
            </a:endParaRP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fr-FR" i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3200" dirty="0" smtClean="0"/>
              <a:t>Introduction</a:t>
            </a:r>
            <a:r>
              <a:rPr lang="fr-FR" sz="2800" dirty="0" smtClean="0"/>
              <a:t> </a:t>
            </a:r>
            <a:endParaRPr lang="fr-FR" sz="2800" dirty="0"/>
          </a:p>
        </p:txBody>
      </p:sp>
      <p:sp>
        <p:nvSpPr>
          <p:cNvPr id="4" name="AutoShape 2"/>
          <p:cNvSpPr>
            <a:spLocks/>
          </p:cNvSpPr>
          <p:nvPr/>
        </p:nvSpPr>
        <p:spPr bwMode="auto">
          <a:xfrm>
            <a:off x="4391980" y="2168860"/>
            <a:ext cx="4410490" cy="1580555"/>
          </a:xfrm>
          <a:custGeom>
            <a:avLst/>
            <a:gdLst>
              <a:gd name="T0" fmla="*/ 487910651 w 21600"/>
              <a:gd name="T1" fmla="*/ 116968852 h 21600"/>
              <a:gd name="T2" fmla="*/ 487910651 w 21600"/>
              <a:gd name="T3" fmla="*/ 116968852 h 21600"/>
              <a:gd name="T4" fmla="*/ 487910651 w 21600"/>
              <a:gd name="T5" fmla="*/ 116968852 h 21600"/>
              <a:gd name="T6" fmla="*/ 487910651 w 21600"/>
              <a:gd name="T7" fmla="*/ 1169688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1338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1778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1800" dirty="0" smtClean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r>
              <a:rPr lang="fr-FR" altLang="fr-FR" sz="18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Pierre Cannet </a:t>
            </a: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r>
              <a:rPr lang="fr-FR" altLang="fr-FR" sz="18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Responsable Climat, Energie et Infrastructures Durables </a:t>
            </a: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r>
              <a:rPr lang="fr-FR" altLang="fr-FR" sz="1800" b="1" baseline="70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WWF</a:t>
            </a:r>
            <a:r>
              <a:rPr lang="fr-FR" altLang="fr-FR" sz="1800" b="1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 </a:t>
            </a:r>
            <a:r>
              <a:rPr lang="fr-FR" altLang="fr-FR" sz="18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France</a:t>
            </a:r>
            <a:endParaRPr lang="fr-FR" altLang="fr-FR" sz="18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31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2" y="1628800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08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P101096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517" y="-1410891"/>
            <a:ext cx="11075045" cy="830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2" descr="P101070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12096" r="24971"/>
          <a:stretch>
            <a:fillRect/>
          </a:stretch>
        </p:blipFill>
        <p:spPr bwMode="auto">
          <a:xfrm>
            <a:off x="467361" y="153076"/>
            <a:ext cx="1883047" cy="329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3" descr="P101070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2" r="21797"/>
          <a:stretch>
            <a:fillRect/>
          </a:stretch>
        </p:blipFill>
        <p:spPr bwMode="auto">
          <a:xfrm rot="-120000">
            <a:off x="796979" y="2491383"/>
            <a:ext cx="3084091" cy="471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4" descr="P101096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r="146" b="25594"/>
          <a:stretch>
            <a:fillRect/>
          </a:stretch>
        </p:blipFill>
        <p:spPr bwMode="auto">
          <a:xfrm rot="720000">
            <a:off x="5104438" y="-101574"/>
            <a:ext cx="4260577" cy="423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0" name="Picture 5" descr="P1010967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t="5336" r="9697"/>
          <a:stretch>
            <a:fillRect/>
          </a:stretch>
        </p:blipFill>
        <p:spPr bwMode="auto">
          <a:xfrm>
            <a:off x="4092029" y="2961308"/>
            <a:ext cx="3067348" cy="463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AutoShape 2"/>
          <p:cNvSpPr>
            <a:spLocks/>
          </p:cNvSpPr>
          <p:nvPr/>
        </p:nvSpPr>
        <p:spPr bwMode="auto">
          <a:xfrm>
            <a:off x="1871699" y="174244"/>
            <a:ext cx="5985665" cy="689471"/>
          </a:xfrm>
          <a:custGeom>
            <a:avLst/>
            <a:gdLst>
              <a:gd name="T0" fmla="*/ 487910651 w 21600"/>
              <a:gd name="T1" fmla="*/ 116968852 h 21600"/>
              <a:gd name="T2" fmla="*/ 487910651 w 21600"/>
              <a:gd name="T3" fmla="*/ 116968852 h 21600"/>
              <a:gd name="T4" fmla="*/ 487910651 w 21600"/>
              <a:gd name="T5" fmla="*/ 116968852 h 21600"/>
              <a:gd name="T6" fmla="*/ 487910651 w 21600"/>
              <a:gd name="T7" fmla="*/ 1169688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1338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1778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r>
              <a:rPr lang="fr-FR" altLang="fr-FR" sz="2400" baseline="70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1.</a:t>
            </a:r>
            <a:r>
              <a:rPr lang="fr-FR" altLang="fr-FR" sz="24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 Accueil 35’</a:t>
            </a:r>
            <a:endParaRPr lang="fr-FR" altLang="fr-FR" sz="24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</p:txBody>
      </p:sp>
      <p:sp>
        <p:nvSpPr>
          <p:cNvPr id="8" name="AutoShape 2"/>
          <p:cNvSpPr>
            <a:spLocks/>
          </p:cNvSpPr>
          <p:nvPr/>
        </p:nvSpPr>
        <p:spPr bwMode="auto">
          <a:xfrm>
            <a:off x="1871699" y="1133745"/>
            <a:ext cx="5985665" cy="700576"/>
          </a:xfrm>
          <a:custGeom>
            <a:avLst/>
            <a:gdLst>
              <a:gd name="T0" fmla="*/ 487910651 w 21600"/>
              <a:gd name="T1" fmla="*/ 116968852 h 21600"/>
              <a:gd name="T2" fmla="*/ 487910651 w 21600"/>
              <a:gd name="T3" fmla="*/ 116968852 h 21600"/>
              <a:gd name="T4" fmla="*/ 487910651 w 21600"/>
              <a:gd name="T5" fmla="*/ 116968852 h 21600"/>
              <a:gd name="T6" fmla="*/ 487910651 w 21600"/>
              <a:gd name="T7" fmla="*/ 1169688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1338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1778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1800" dirty="0" smtClean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r>
              <a:rPr lang="fr-FR" altLang="fr-FR" sz="24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2. Atelier 1 : Partage des actions 1h20 </a:t>
            </a:r>
            <a:endParaRPr lang="fr-FR" altLang="fr-FR" sz="24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31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</p:txBody>
      </p:sp>
      <p:sp>
        <p:nvSpPr>
          <p:cNvPr id="9" name="AutoShape 2"/>
          <p:cNvSpPr>
            <a:spLocks/>
          </p:cNvSpPr>
          <p:nvPr/>
        </p:nvSpPr>
        <p:spPr bwMode="auto">
          <a:xfrm>
            <a:off x="1871699" y="2017552"/>
            <a:ext cx="5985665" cy="724419"/>
          </a:xfrm>
          <a:custGeom>
            <a:avLst/>
            <a:gdLst>
              <a:gd name="T0" fmla="*/ 487910651 w 21600"/>
              <a:gd name="T1" fmla="*/ 116968852 h 21600"/>
              <a:gd name="T2" fmla="*/ 487910651 w 21600"/>
              <a:gd name="T3" fmla="*/ 116968852 h 21600"/>
              <a:gd name="T4" fmla="*/ 487910651 w 21600"/>
              <a:gd name="T5" fmla="*/ 116968852 h 21600"/>
              <a:gd name="T6" fmla="*/ 487910651 w 21600"/>
              <a:gd name="T7" fmla="*/ 1169688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1338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1778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1800" dirty="0" smtClean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r>
              <a:rPr lang="fr-FR" altLang="fr-FR" sz="24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3. Restitution en plénière 45’ </a:t>
            </a:r>
            <a:endParaRPr lang="fr-FR" altLang="fr-FR" sz="24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31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</p:txBody>
      </p:sp>
      <p:sp>
        <p:nvSpPr>
          <p:cNvPr id="10" name="AutoShape 2"/>
          <p:cNvSpPr>
            <a:spLocks/>
          </p:cNvSpPr>
          <p:nvPr/>
        </p:nvSpPr>
        <p:spPr bwMode="auto">
          <a:xfrm>
            <a:off x="1871699" y="4104075"/>
            <a:ext cx="5985665" cy="701415"/>
          </a:xfrm>
          <a:custGeom>
            <a:avLst/>
            <a:gdLst>
              <a:gd name="T0" fmla="*/ 487910651 w 21600"/>
              <a:gd name="T1" fmla="*/ 116968852 h 21600"/>
              <a:gd name="T2" fmla="*/ 487910651 w 21600"/>
              <a:gd name="T3" fmla="*/ 116968852 h 21600"/>
              <a:gd name="T4" fmla="*/ 487910651 w 21600"/>
              <a:gd name="T5" fmla="*/ 116968852 h 21600"/>
              <a:gd name="T6" fmla="*/ 487910651 w 21600"/>
              <a:gd name="T7" fmla="*/ 1169688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1338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1778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1800" dirty="0" smtClean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r>
              <a:rPr lang="fr-FR" altLang="fr-FR" sz="24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5. Atelier 2 : constructions d’initiatives 1h</a:t>
            </a:r>
            <a:endParaRPr lang="fr-FR" altLang="fr-FR" sz="24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31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</p:txBody>
      </p:sp>
      <p:sp>
        <p:nvSpPr>
          <p:cNvPr id="11" name="AutoShape 2"/>
          <p:cNvSpPr>
            <a:spLocks/>
          </p:cNvSpPr>
          <p:nvPr/>
        </p:nvSpPr>
        <p:spPr bwMode="auto">
          <a:xfrm>
            <a:off x="1871699" y="3047337"/>
            <a:ext cx="5985665" cy="432280"/>
          </a:xfrm>
          <a:custGeom>
            <a:avLst/>
            <a:gdLst>
              <a:gd name="T0" fmla="*/ 487910651 w 21600"/>
              <a:gd name="T1" fmla="*/ 116968852 h 21600"/>
              <a:gd name="T2" fmla="*/ 487910651 w 21600"/>
              <a:gd name="T3" fmla="*/ 116968852 h 21600"/>
              <a:gd name="T4" fmla="*/ 487910651 w 21600"/>
              <a:gd name="T5" fmla="*/ 116968852 h 21600"/>
              <a:gd name="T6" fmla="*/ 487910651 w 21600"/>
              <a:gd name="T7" fmla="*/ 1169688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1338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1778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1800" dirty="0" smtClean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r>
              <a:rPr lang="fr-FR" altLang="fr-FR" sz="24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4. déjeuner</a:t>
            </a:r>
            <a:endParaRPr lang="fr-FR" altLang="fr-FR" sz="24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31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</p:txBody>
      </p:sp>
      <p:sp>
        <p:nvSpPr>
          <p:cNvPr id="12" name="AutoShape 2"/>
          <p:cNvSpPr>
            <a:spLocks/>
          </p:cNvSpPr>
          <p:nvPr/>
        </p:nvSpPr>
        <p:spPr bwMode="auto">
          <a:xfrm>
            <a:off x="1871699" y="5004175"/>
            <a:ext cx="5985665" cy="656409"/>
          </a:xfrm>
          <a:custGeom>
            <a:avLst/>
            <a:gdLst>
              <a:gd name="T0" fmla="*/ 487910651 w 21600"/>
              <a:gd name="T1" fmla="*/ 116968852 h 21600"/>
              <a:gd name="T2" fmla="*/ 487910651 w 21600"/>
              <a:gd name="T3" fmla="*/ 116968852 h 21600"/>
              <a:gd name="T4" fmla="*/ 487910651 w 21600"/>
              <a:gd name="T5" fmla="*/ 116968852 h 21600"/>
              <a:gd name="T6" fmla="*/ 487910651 w 21600"/>
              <a:gd name="T7" fmla="*/ 1169688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1338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1778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1800" dirty="0" smtClean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r>
              <a:rPr lang="fr-FR" altLang="fr-FR" sz="2400" dirty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6</a:t>
            </a:r>
            <a:r>
              <a:rPr lang="fr-FR" altLang="fr-FR" sz="24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. Restitution en plénière 1h</a:t>
            </a:r>
            <a:endParaRPr lang="fr-FR" altLang="fr-FR" sz="24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31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</p:txBody>
      </p:sp>
      <p:sp>
        <p:nvSpPr>
          <p:cNvPr id="13" name="AutoShape 2"/>
          <p:cNvSpPr>
            <a:spLocks/>
          </p:cNvSpPr>
          <p:nvPr/>
        </p:nvSpPr>
        <p:spPr bwMode="auto">
          <a:xfrm>
            <a:off x="1871699" y="5927187"/>
            <a:ext cx="5985665" cy="652163"/>
          </a:xfrm>
          <a:custGeom>
            <a:avLst/>
            <a:gdLst>
              <a:gd name="T0" fmla="*/ 487910651 w 21600"/>
              <a:gd name="T1" fmla="*/ 116968852 h 21600"/>
              <a:gd name="T2" fmla="*/ 487910651 w 21600"/>
              <a:gd name="T3" fmla="*/ 116968852 h 21600"/>
              <a:gd name="T4" fmla="*/ 487910651 w 21600"/>
              <a:gd name="T5" fmla="*/ 116968852 h 21600"/>
              <a:gd name="T6" fmla="*/ 487910651 w 21600"/>
              <a:gd name="T7" fmla="*/ 1169688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1338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1778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1800" dirty="0" smtClean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r>
              <a:rPr lang="fr-FR" altLang="fr-FR" sz="2400" dirty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7</a:t>
            </a:r>
            <a:r>
              <a:rPr lang="fr-FR" altLang="fr-FR" sz="24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. Conclusion et perspectives 15’</a:t>
            </a:r>
            <a:endParaRPr lang="fr-FR" altLang="fr-FR" sz="24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31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6727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1">
              <a:buClr>
                <a:srgbClr val="4F81BD"/>
              </a:buClr>
            </a:pPr>
            <a:endParaRPr lang="fr-FR" dirty="0" smtClean="0">
              <a:solidFill>
                <a:prstClr val="black"/>
              </a:solidFill>
            </a:endParaRPr>
          </a:p>
          <a:p>
            <a:pPr marL="697230" lvl="1" indent="-285750">
              <a:buClr>
                <a:srgbClr val="4F81BD"/>
              </a:buClr>
              <a:buFontTx/>
              <a:buChar char="-"/>
            </a:pPr>
            <a:endParaRPr lang="fr-FR" dirty="0" smtClean="0">
              <a:solidFill>
                <a:prstClr val="black"/>
              </a:solidFill>
            </a:endParaRPr>
          </a:p>
          <a:p>
            <a:pPr marL="697230" lvl="1" indent="-285750">
              <a:buClr>
                <a:srgbClr val="4F81BD"/>
              </a:buClr>
              <a:buFontTx/>
              <a:buChar char="-"/>
            </a:pPr>
            <a:endParaRPr lang="fr-FR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584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/>
          <p:cNvSpPr>
            <a:spLocks/>
          </p:cNvSpPr>
          <p:nvPr/>
        </p:nvSpPr>
        <p:spPr bwMode="auto">
          <a:xfrm>
            <a:off x="206515" y="98630"/>
            <a:ext cx="4995555" cy="2134404"/>
          </a:xfrm>
          <a:custGeom>
            <a:avLst/>
            <a:gdLst>
              <a:gd name="T0" fmla="*/ 487910651 w 21600"/>
              <a:gd name="T1" fmla="*/ 116968852 h 21600"/>
              <a:gd name="T2" fmla="*/ 487910651 w 21600"/>
              <a:gd name="T3" fmla="*/ 116968852 h 21600"/>
              <a:gd name="T4" fmla="*/ 487910651 w 21600"/>
              <a:gd name="T5" fmla="*/ 116968852 h 21600"/>
              <a:gd name="T6" fmla="*/ 487910651 w 21600"/>
              <a:gd name="T7" fmla="*/ 1169688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1338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1778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1800" dirty="0" smtClean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r>
              <a:rPr lang="fr-FR" altLang="fr-FR" sz="2800" b="1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Modalités</a:t>
            </a: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r>
              <a:rPr lang="fr-FR" altLang="fr-FR" sz="2000" b="1" baseline="70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1 atelier</a:t>
            </a:r>
            <a:r>
              <a:rPr lang="fr-FR" altLang="fr-FR" sz="2000" b="1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 </a:t>
            </a: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r>
              <a:rPr lang="fr-FR" altLang="fr-FR" sz="2000" b="1" baseline="70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10</a:t>
            </a:r>
            <a:r>
              <a:rPr lang="fr-FR" altLang="fr-FR" sz="2000" b="1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 tables rondes de 8 personnes </a:t>
            </a: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r>
              <a:rPr lang="fr-FR" altLang="fr-FR" sz="2000" b="1" baseline="70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Diversité des profils</a:t>
            </a:r>
            <a:r>
              <a:rPr lang="fr-FR" altLang="fr-FR" sz="2000" b="1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 </a:t>
            </a:r>
            <a:endParaRPr lang="fr-FR" altLang="fr-FR" sz="2000" b="1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31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18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1462087" y="268288"/>
            <a:ext cx="7565407" cy="1258887"/>
          </a:xfrm>
        </p:spPr>
        <p:txBody>
          <a:bodyPr/>
          <a:lstStyle/>
          <a:p>
            <a:pPr lvl="0"/>
            <a:r>
              <a:rPr lang="fr-FR" sz="3200" dirty="0" smtClean="0"/>
              <a:t>Des fiches pour partager les actions et construire des initiatives </a:t>
            </a:r>
            <a:endParaRPr lang="fr-FR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1763815"/>
            <a:ext cx="5291732" cy="332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45" y="2791569"/>
            <a:ext cx="4590510" cy="342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1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P101091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52862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669731" y="312541"/>
            <a:ext cx="7803431" cy="1518047"/>
          </a:xfrm>
        </p:spPr>
        <p:txBody>
          <a:bodyPr/>
          <a:lstStyle/>
          <a:p>
            <a:pPr eaLnBrk="1"/>
            <a:endParaRPr lang="fr-FR" altLang="fr-FR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9731" y="1830588"/>
            <a:ext cx="7803431" cy="4419079"/>
          </a:xfrm>
        </p:spPr>
        <p:txBody>
          <a:bodyPr/>
          <a:lstStyle/>
          <a:p>
            <a:pPr marL="327333" indent="-327333" eaLnBrk="1">
              <a:buSzPct val="75000"/>
              <a:buFontTx/>
              <a:buChar char="•"/>
            </a:pPr>
            <a:endParaRPr lang="fr-FR" altLang="fr-FR" smtClean="0"/>
          </a:p>
        </p:txBody>
      </p:sp>
      <p:pic>
        <p:nvPicPr>
          <p:cNvPr id="17412" name="Picture 3" descr="P101089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679" y="-1201039"/>
            <a:ext cx="9144000" cy="1218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4" descr="P101089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13" y="0"/>
            <a:ext cx="5420321" cy="722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2146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1010951.m4v" descr="P1010951.m4v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8536" y="0"/>
            <a:ext cx="10725079" cy="698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286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60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6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6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4000" dirty="0" smtClean="0"/>
              <a:t>Quoi ? </a:t>
            </a:r>
            <a:endParaRPr lang="fr-FR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215" y="998730"/>
            <a:ext cx="6285160" cy="524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6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P101075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AutoShape 2"/>
          <p:cNvSpPr>
            <a:spLocks/>
          </p:cNvSpPr>
          <p:nvPr/>
        </p:nvSpPr>
        <p:spPr bwMode="auto">
          <a:xfrm>
            <a:off x="1691680" y="1937214"/>
            <a:ext cx="5985665" cy="1896831"/>
          </a:xfrm>
          <a:custGeom>
            <a:avLst/>
            <a:gdLst>
              <a:gd name="T0" fmla="*/ 487910651 w 21600"/>
              <a:gd name="T1" fmla="*/ 116968852 h 21600"/>
              <a:gd name="T2" fmla="*/ 487910651 w 21600"/>
              <a:gd name="T3" fmla="*/ 116968852 h 21600"/>
              <a:gd name="T4" fmla="*/ 487910651 w 21600"/>
              <a:gd name="T5" fmla="*/ 116968852 h 21600"/>
              <a:gd name="T6" fmla="*/ 487910651 w 21600"/>
              <a:gd name="T7" fmla="*/ 1169688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1338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1778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1800" dirty="0" smtClean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r>
              <a:rPr lang="fr-FR" altLang="fr-FR" sz="18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Concevoir des actions innovantes dans le domaine de la transition énergétique et environnementale </a:t>
            </a: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r>
              <a:rPr lang="fr-FR" altLang="fr-FR" sz="4400" baseline="70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Ouverture </a:t>
            </a:r>
            <a:endParaRPr lang="fr-FR" altLang="fr-FR" sz="44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31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</p:txBody>
      </p:sp>
      <p:sp>
        <p:nvSpPr>
          <p:cNvPr id="4" name="AutoShape 2"/>
          <p:cNvSpPr>
            <a:spLocks/>
          </p:cNvSpPr>
          <p:nvPr/>
        </p:nvSpPr>
        <p:spPr bwMode="auto">
          <a:xfrm>
            <a:off x="1691680" y="3969061"/>
            <a:ext cx="6030670" cy="1755194"/>
          </a:xfrm>
          <a:custGeom>
            <a:avLst/>
            <a:gdLst>
              <a:gd name="T0" fmla="*/ 487910651 w 21600"/>
              <a:gd name="T1" fmla="*/ 116968852 h 21600"/>
              <a:gd name="T2" fmla="*/ 487910651 w 21600"/>
              <a:gd name="T3" fmla="*/ 116968852 h 21600"/>
              <a:gd name="T4" fmla="*/ 487910651 w 21600"/>
              <a:gd name="T5" fmla="*/ 116968852 h 21600"/>
              <a:gd name="T6" fmla="*/ 487910651 w 21600"/>
              <a:gd name="T7" fmla="*/ 1169688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1338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1778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1800" dirty="0" smtClean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r>
              <a:rPr lang="fr-FR" altLang="fr-FR" sz="28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Béatrix Mora </a:t>
            </a:r>
            <a:r>
              <a:rPr lang="fr-FR" altLang="fr-FR" sz="18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– Directrice des Politiques urbaines et sociales, USH </a:t>
            </a: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1800" dirty="0" smtClean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r>
              <a:rPr lang="fr-FR" altLang="fr-FR" sz="28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Pierre Frick </a:t>
            </a:r>
            <a:r>
              <a:rPr lang="fr-FR" altLang="fr-FR" sz="1800" dirty="0" smtClean="0">
                <a:solidFill>
                  <a:srgbClr val="FFFFFF"/>
                </a:solidFill>
                <a:latin typeface="Rockwell" pitchFamily="18" charset="0"/>
                <a:ea typeface="Rockwell" pitchFamily="18" charset="0"/>
                <a:cs typeface="Rockwell" pitchFamily="18" charset="0"/>
                <a:sym typeface="Rockwell" pitchFamily="18" charset="0"/>
              </a:rPr>
              <a:t>– Adjoint au Directeur de la Maîtrise d’ouvrage et des Politiques patrimoniales, USH</a:t>
            </a:r>
          </a:p>
          <a:p>
            <a:pPr algn="ctr" defTabSz="430182" eaLnBrk="1" fontAlgn="base" hangingPunct="0">
              <a:spcBef>
                <a:spcPts val="368"/>
              </a:spcBef>
              <a:spcAft>
                <a:spcPct val="0"/>
              </a:spcAft>
            </a:pPr>
            <a:endParaRPr lang="fr-FR" altLang="fr-FR" sz="3100" baseline="7000" dirty="0">
              <a:solidFill>
                <a:srgbClr val="FFFFFF"/>
              </a:solidFill>
              <a:latin typeface="Rockwell" pitchFamily="18" charset="0"/>
              <a:ea typeface="Rockwell" pitchFamily="18" charset="0"/>
              <a:cs typeface="Rockwell" pitchFamily="18" charset="0"/>
              <a:sym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64747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4000" dirty="0" smtClean="0"/>
              <a:t>Résultats </a:t>
            </a:r>
            <a:endParaRPr lang="fr-FR" sz="4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675" y="1152360"/>
            <a:ext cx="7293493" cy="514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47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Museo Slab 700" charset="0"/>
                <a:ea typeface="Museo Slab 700" charset="0"/>
                <a:cs typeface="Museo Slab 700" charset="0"/>
              </a:rPr>
              <a:t>PLAN CLIMAT ENERGIE AIR CARBONE </a:t>
            </a:r>
            <a:endParaRPr lang="fr-FR" b="1" dirty="0">
              <a:latin typeface="Museo Slab 700" charset="0"/>
              <a:ea typeface="Museo Slab 700" charset="0"/>
              <a:cs typeface="Museo Slab 700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914272"/>
            <a:ext cx="6858000" cy="1655762"/>
          </a:xfrm>
        </p:spPr>
        <p:txBody>
          <a:bodyPr/>
          <a:lstStyle/>
          <a:p>
            <a:r>
              <a:rPr lang="fr-FR" sz="9600" b="1" dirty="0" smtClean="0">
                <a:latin typeface="Museo Slab 900" charset="0"/>
                <a:ea typeface="Museo Slab 900" charset="0"/>
                <a:cs typeface="Museo Slab 900" charset="0"/>
              </a:rPr>
              <a:t>2022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9218" name="Picture 2" descr="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307" y="5352174"/>
            <a:ext cx="2190137" cy="98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90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cdn.citylab.com/media/img/citylab/2016/12/smog_haze_air_pollution_cars_diesel_vehicles_ban_paris_mexico_city_athens_madrid_climate_global_warming_c40_trump_2016/lead_large.jpg?14806446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72" y="0"/>
            <a:ext cx="7946685" cy="687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06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dn.citylab.com/media/img/citylab/2016/12/RTSU43E/lead_large.jpg?14806039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19" y="-42284"/>
            <a:ext cx="7200899" cy="692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89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51" y="256481"/>
            <a:ext cx="9395750" cy="625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64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23" y="-223024"/>
            <a:ext cx="8271417" cy="739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96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41" y="8564"/>
            <a:ext cx="8668365" cy="683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50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37" y="3687"/>
            <a:ext cx="7711102" cy="685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82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74"/>
            <a:ext cx="9144000" cy="637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72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82" y="-48322"/>
            <a:ext cx="7769612" cy="690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45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4400" dirty="0" smtClean="0"/>
              <a:t>Contexte et objectifs</a:t>
            </a:r>
            <a:endParaRPr lang="fr-FR" sz="44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-315253" y="1554687"/>
            <a:ext cx="9342748" cy="4574613"/>
          </a:xfrm>
        </p:spPr>
        <p:txBody>
          <a:bodyPr/>
          <a:lstStyle/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Engager les 11 millions d’habitants et les 80 000 salariés d’organismes Hlm dans des actions concrètes sur la transition énergétique et environnementale</a:t>
            </a:r>
          </a:p>
          <a:p>
            <a:pPr marL="702900" lvl="1" indent="-342900">
              <a:spcBef>
                <a:spcPts val="600"/>
              </a:spcBef>
              <a:buClr>
                <a:srgbClr val="4F81BD"/>
              </a:buClr>
              <a:buSzPct val="150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prstClr val="black"/>
                </a:solidFill>
              </a:rPr>
              <a:t>Un engagement pris au Congrès Hlm de Montpellier : </a:t>
            </a:r>
            <a:r>
              <a:rPr lang="fr-FR" dirty="0" smtClean="0">
                <a:solidFill>
                  <a:prstClr val="black"/>
                </a:solidFill>
              </a:rPr>
              <a:t>ACTE</a:t>
            </a:r>
          </a:p>
          <a:p>
            <a:pPr marL="702900" lvl="1" indent="-342900">
              <a:spcBef>
                <a:spcPts val="600"/>
              </a:spcBef>
              <a:buClr>
                <a:srgbClr val="4F81BD"/>
              </a:buClr>
              <a:buSzPct val="150000"/>
              <a:buFont typeface="Arial" panose="020B0604020202020204" pitchFamily="34" charset="0"/>
              <a:buChar char="•"/>
            </a:pPr>
            <a:endParaRPr lang="fr-FR" dirty="0" smtClean="0">
              <a:solidFill>
                <a:prstClr val="black"/>
              </a:solidFill>
            </a:endParaRP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Ces actions vont alimenter la semaine Hlm 2017 </a:t>
            </a:r>
            <a:endParaRPr lang="fr-FR" dirty="0">
              <a:solidFill>
                <a:prstClr val="black"/>
              </a:solidFill>
            </a:endParaRP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Amorcer des coopérations inter bailleurs sur ces sujets </a:t>
            </a: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Qui aujourd’hui ? </a:t>
            </a:r>
          </a:p>
          <a:p>
            <a:pPr indent="0">
              <a:buClr>
                <a:srgbClr val="4F81BD"/>
              </a:buClr>
              <a:buNone/>
            </a:pPr>
            <a:r>
              <a:rPr lang="fr-FR" sz="1600" dirty="0" smtClean="0">
                <a:solidFill>
                  <a:prstClr val="black"/>
                </a:solidFill>
              </a:rPr>
              <a:t> Les membres des réseaux professionnels  Prescriptions techniques &amp; amiante, </a:t>
            </a:r>
          </a:p>
          <a:p>
            <a:pPr lvl="1">
              <a:buClr>
                <a:srgbClr val="4F81BD"/>
              </a:buClr>
            </a:pPr>
            <a:r>
              <a:rPr lang="fr-FR" dirty="0" smtClean="0">
                <a:solidFill>
                  <a:prstClr val="black"/>
                </a:solidFill>
              </a:rPr>
              <a:t>BIM, Développement durable, RSE , Prospective &amp; innovation , Communication, DSU, habitat participatif, Aménagement,… </a:t>
            </a:r>
          </a:p>
          <a:p>
            <a:pPr marL="697230" lvl="1" indent="-285750">
              <a:buClr>
                <a:srgbClr val="4F81BD"/>
              </a:buClr>
              <a:buFontTx/>
              <a:buChar char="-"/>
            </a:pPr>
            <a:endParaRPr lang="fr-FR" dirty="0" smtClean="0">
              <a:solidFill>
                <a:prstClr val="black"/>
              </a:solidFill>
            </a:endParaRPr>
          </a:p>
          <a:p>
            <a:pPr marL="697230" lvl="1" indent="-285750">
              <a:buClr>
                <a:srgbClr val="4F81BD"/>
              </a:buClr>
              <a:buFontTx/>
              <a:buChar char="-"/>
            </a:pPr>
            <a:endParaRPr lang="fr-FR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54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9204593" cy="689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87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39" y="646470"/>
            <a:ext cx="4701048" cy="626806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8043" y="368711"/>
            <a:ext cx="34621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Résidence Les Pandas </a:t>
            </a:r>
            <a:endParaRPr lang="fr-FR" sz="5400" dirty="0">
              <a:solidFill>
                <a:prstClr val="black"/>
              </a:solidFill>
              <a:latin typeface="Museo Slab 500" charset="0"/>
              <a:ea typeface="Museo Slab 500" charset="0"/>
              <a:cs typeface="Museo Slab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0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49" y="3412613"/>
            <a:ext cx="1905000" cy="254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49" y="669413"/>
            <a:ext cx="1905000" cy="25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3349" y="1585471"/>
            <a:ext cx="3075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CHEF PROJET </a:t>
            </a:r>
            <a:endParaRPr lang="fr-FR" sz="4000" dirty="0">
              <a:solidFill>
                <a:prstClr val="black"/>
              </a:solidFill>
              <a:latin typeface="Museo Slab 500" charset="0"/>
              <a:ea typeface="Museo Slab 500" charset="0"/>
              <a:cs typeface="Museo Slab 500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71" y="4046797"/>
            <a:ext cx="1429364" cy="19058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8" y="3619090"/>
            <a:ext cx="190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1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78" y="1567426"/>
            <a:ext cx="1905000" cy="254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9" y="1908278"/>
            <a:ext cx="1905000" cy="254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007" y="2837426"/>
            <a:ext cx="1905000" cy="254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00" y="4531033"/>
            <a:ext cx="1905000" cy="254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88" y="3353210"/>
            <a:ext cx="2628593" cy="350479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80270" y="538341"/>
            <a:ext cx="3637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FEUILLE DE ROUTE </a:t>
            </a:r>
            <a:endParaRPr lang="fr-FR" sz="4000" dirty="0">
              <a:solidFill>
                <a:prstClr val="black"/>
              </a:solidFill>
              <a:latin typeface="Museo Slab 500" charset="0"/>
              <a:ea typeface="Museo Slab 500" charset="0"/>
              <a:cs typeface="Museo Slab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79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0270" y="538339"/>
            <a:ext cx="6231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6 Axes prioritaires </a:t>
            </a:r>
            <a:endParaRPr lang="fr-FR" sz="4000" dirty="0">
              <a:solidFill>
                <a:prstClr val="black"/>
              </a:solidFill>
              <a:latin typeface="Museo Slab 500" charset="0"/>
              <a:ea typeface="Museo Slab 500" charset="0"/>
              <a:cs typeface="Museo Slab 500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520" y="1628800"/>
            <a:ext cx="86409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fr-FR" sz="24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Réduire les charges locatives des habitants et affecter une partie des économies à des projets portés par les habitants </a:t>
            </a:r>
          </a:p>
          <a:p>
            <a:pPr marL="342900" indent="-342900">
              <a:buFontTx/>
              <a:buAutoNum type="arabicPeriod"/>
            </a:pPr>
            <a:r>
              <a:rPr lang="fr-FR" sz="24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Préparer l’appropriation des bâtiments à énergie positive, améliorer l’adaptation du patrimoine existant </a:t>
            </a:r>
          </a:p>
          <a:p>
            <a:pPr marL="342900" indent="-342900">
              <a:buFontTx/>
              <a:buAutoNum type="arabicPeriod"/>
            </a:pPr>
            <a:r>
              <a:rPr lang="fr-FR" sz="24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Multiplier par 2 le recyclage des déchets en favorisant leur réemploi </a:t>
            </a:r>
          </a:p>
          <a:p>
            <a:pPr marL="342900" indent="-342900">
              <a:buFontTx/>
              <a:buAutoNum type="arabicPeriod"/>
            </a:pPr>
            <a:r>
              <a:rPr lang="fr-FR" sz="24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Créer des emplois verts de proximité </a:t>
            </a:r>
          </a:p>
          <a:p>
            <a:pPr marL="342900" indent="-342900">
              <a:buFontTx/>
              <a:buAutoNum type="arabicPeriod"/>
            </a:pPr>
            <a:r>
              <a:rPr lang="fr-FR" sz="24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Permettre l’accès à une consommation alimentaire locale de qualité </a:t>
            </a:r>
          </a:p>
          <a:p>
            <a:pPr marL="342900" indent="-342900">
              <a:buFontTx/>
              <a:buAutoNum type="arabicPeriod"/>
            </a:pPr>
            <a:r>
              <a:rPr lang="fr-FR" sz="24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Proposer des solutions de mobilités actives pour chaque habitant </a:t>
            </a:r>
            <a:endParaRPr lang="fr-FR" sz="2400" dirty="0">
              <a:solidFill>
                <a:prstClr val="black"/>
              </a:solidFill>
              <a:latin typeface="Museo Slab 500" charset="0"/>
              <a:ea typeface="Museo Slab 500" charset="0"/>
              <a:cs typeface="Museo Slab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08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233" y="595671"/>
            <a:ext cx="1905000" cy="254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42" y="1381433"/>
            <a:ext cx="1905000" cy="254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007" y="4046794"/>
            <a:ext cx="1905000" cy="254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92" y="1795618"/>
            <a:ext cx="1905000" cy="254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25" y="3259394"/>
            <a:ext cx="1905000" cy="254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07" y="992239"/>
            <a:ext cx="1905000" cy="254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555" y="3921433"/>
            <a:ext cx="1905000" cy="254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04" y="3135671"/>
            <a:ext cx="1905000" cy="2540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0271" y="132238"/>
            <a:ext cx="546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Toutes les solutions sont possibles </a:t>
            </a:r>
            <a:endParaRPr lang="fr-FR" sz="4000" dirty="0">
              <a:solidFill>
                <a:prstClr val="black"/>
              </a:solidFill>
              <a:latin typeface="Museo Slab 500" charset="0"/>
              <a:ea typeface="Museo Slab 500" charset="0"/>
              <a:cs typeface="Museo Slab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93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guim.co.uk/img/media/fa24d837e19ef90f1ab76fda46e62ae6b0d5cf3e/0_109_3000_1799/3000.jpg?w=700&amp;q=55&amp;auto=format&amp;usm=12&amp;fit=max&amp;s=fe79da282e0d7009cef0eb2ae3c69f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05" y="3"/>
            <a:ext cx="8631043" cy="690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14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10" y="1775542"/>
            <a:ext cx="1905000" cy="254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0614" y="1184153"/>
            <a:ext cx="67252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Quelle action pour mobiliser au mieux ? </a:t>
            </a:r>
          </a:p>
          <a:p>
            <a:endParaRPr lang="fr-FR" sz="4000" dirty="0">
              <a:solidFill>
                <a:prstClr val="black"/>
              </a:solidFill>
              <a:latin typeface="Museo Slab 500" charset="0"/>
              <a:ea typeface="Museo Slab 500" charset="0"/>
              <a:cs typeface="Museo Slab 500" charset="0"/>
            </a:endParaRPr>
          </a:p>
          <a:p>
            <a:r>
              <a:rPr lang="fr-FR" sz="40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Avec quel partenariat ? </a:t>
            </a:r>
          </a:p>
          <a:p>
            <a:endParaRPr lang="fr-FR" sz="4000" dirty="0">
              <a:solidFill>
                <a:prstClr val="black"/>
              </a:solidFill>
              <a:latin typeface="Museo Slab 500" charset="0"/>
              <a:ea typeface="Museo Slab 500" charset="0"/>
              <a:cs typeface="Museo Slab 500" charset="0"/>
            </a:endParaRPr>
          </a:p>
          <a:p>
            <a:r>
              <a:rPr lang="fr-FR" sz="40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Quelle association inter-bailleur ?</a:t>
            </a:r>
            <a:endParaRPr lang="fr-FR" sz="4000" dirty="0">
              <a:solidFill>
                <a:prstClr val="black"/>
              </a:solidFill>
              <a:latin typeface="Museo Slab 500" charset="0"/>
              <a:ea typeface="Museo Slab 500" charset="0"/>
              <a:cs typeface="Museo Slab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67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-126395"/>
            <a:ext cx="7886700" cy="1325563"/>
          </a:xfrm>
        </p:spPr>
        <p:txBody>
          <a:bodyPr/>
          <a:lstStyle/>
          <a:p>
            <a:r>
              <a:rPr lang="fr-FR" dirty="0" smtClean="0"/>
              <a:t>8 projets pour « Les Pandas »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1551" y="818710"/>
            <a:ext cx="7965884" cy="585065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Deuxième chance, seconde vie »</a:t>
            </a:r>
          </a:p>
          <a:p>
            <a:pPr marL="0" indent="0" algn="ctr">
              <a:buNone/>
            </a:pPr>
            <a:r>
              <a:rPr lang="fr-FR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Créer le quartier zéro déchet </a:t>
            </a:r>
          </a:p>
          <a:p>
            <a:pPr marL="0" indent="0" algn="ctr">
              <a:buNone/>
            </a:pPr>
            <a:endParaRPr lang="fr-FR" sz="4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 pouvoir aux habitants</a:t>
            </a:r>
          </a:p>
          <a:p>
            <a:pPr marL="0" indent="0" algn="ctr">
              <a:buNone/>
            </a:pPr>
            <a:r>
              <a:rPr lang="fr-FR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Une autogestion des charges par nos locataires</a:t>
            </a:r>
          </a:p>
          <a:p>
            <a:pPr marL="0" indent="0" algn="ctr">
              <a:buNone/>
            </a:pPr>
            <a:endParaRPr lang="fr-FR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sz="4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Acti-mouv</a:t>
            </a:r>
            <a:r>
              <a:rPr lang="fr-FR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  <a:p>
            <a:pPr marL="0" indent="0" algn="ctr">
              <a:buNone/>
            </a:pPr>
            <a:r>
              <a:rPr lang="fr-FR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Un logement = des mobilités </a:t>
            </a:r>
          </a:p>
          <a:p>
            <a:pPr marL="0" indent="0" algn="ctr">
              <a:buNone/>
            </a:pPr>
            <a:endParaRPr lang="fr-FR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4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ert’batim</a:t>
            </a:r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fr-FR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Achats terres agricoles + Centrale d’achat bailleurs IDF</a:t>
            </a:r>
          </a:p>
          <a:p>
            <a:pPr marL="0" indent="0" algn="ctr">
              <a:buNone/>
            </a:pPr>
            <a:endParaRPr lang="fr-FR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Fabrique circulaire </a:t>
            </a:r>
          </a:p>
          <a:p>
            <a:pPr marL="0" indent="0" algn="ctr">
              <a:buNone/>
            </a:pPr>
            <a:r>
              <a:rPr lang="fr-FR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Des lieux pour vivre, se nourrir </a:t>
            </a:r>
          </a:p>
          <a:p>
            <a:pPr marL="0" indent="0" algn="ctr">
              <a:buNone/>
            </a:pPr>
            <a:endParaRPr lang="fr-FR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Agri-smart</a:t>
            </a:r>
          </a:p>
          <a:p>
            <a:pPr marL="0" indent="0" algn="ctr">
              <a:buNone/>
            </a:pPr>
            <a:r>
              <a:rPr lang="fr-FR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Des drones pour s’alimenter  </a:t>
            </a:r>
          </a:p>
          <a:p>
            <a:pPr marL="0" indent="0" algn="ctr">
              <a:buNone/>
            </a:pPr>
            <a:endParaRPr lang="fr-FR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Circulons, il y a tout à voir !</a:t>
            </a:r>
          </a:p>
          <a:p>
            <a:pPr marL="0" indent="0" algn="ctr">
              <a:buNone/>
            </a:pPr>
            <a:r>
              <a:rPr lang="fr-FR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La circulation des biens et des compétences comme vecteur de qualité de vie</a:t>
            </a:r>
          </a:p>
          <a:p>
            <a:pPr marL="0" indent="0" algn="ctr">
              <a:buNone/>
            </a:pPr>
            <a:endParaRPr lang="fr-FR" sz="4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Win </a:t>
            </a:r>
            <a:r>
              <a:rPr lang="fr-FR" sz="4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</a:t>
            </a:r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algn="ctr">
              <a:buNone/>
            </a:pPr>
            <a:r>
              <a:rPr 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Smart </a:t>
            </a:r>
            <a:r>
              <a:rPr lang="fr-FR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r>
              <a:rPr 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interbailleurs</a:t>
            </a:r>
            <a:r>
              <a:rPr 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coopératives 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énergétiques </a:t>
            </a:r>
            <a:r>
              <a:rPr 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+ reversement de l’économie d’énergie en €</a:t>
            </a:r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fr-FR" sz="4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22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1325563"/>
          </a:xfrm>
        </p:spPr>
        <p:txBody>
          <a:bodyPr/>
          <a:lstStyle/>
          <a:p>
            <a:r>
              <a:rPr lang="fr-FR" dirty="0" smtClean="0"/>
              <a:t>1.Deuxième chance, seconde vie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1530" y="1988840"/>
            <a:ext cx="4770530" cy="526558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dirty="0" smtClean="0"/>
              <a:t>Circuit court</a:t>
            </a:r>
          </a:p>
          <a:p>
            <a:pPr marL="0" indent="0">
              <a:buNone/>
            </a:pPr>
            <a:r>
              <a:rPr lang="fr-FR" dirty="0" smtClean="0"/>
              <a:t>Ferme urbaine</a:t>
            </a:r>
          </a:p>
          <a:p>
            <a:pPr marL="0" indent="0">
              <a:buNone/>
            </a:pPr>
            <a:r>
              <a:rPr lang="fr-FR" dirty="0" smtClean="0"/>
              <a:t>Épicerie solidaire</a:t>
            </a:r>
          </a:p>
          <a:p>
            <a:pPr marL="0" indent="0">
              <a:buNone/>
            </a:pPr>
            <a:r>
              <a:rPr lang="fr-FR" dirty="0" err="1" smtClean="0"/>
              <a:t>Repair</a:t>
            </a:r>
            <a:r>
              <a:rPr lang="fr-FR" dirty="0" smtClean="0"/>
              <a:t> café </a:t>
            </a:r>
          </a:p>
          <a:p>
            <a:pPr marL="0" indent="0">
              <a:buNone/>
            </a:pPr>
            <a:r>
              <a:rPr lang="fr-FR" dirty="0" smtClean="0"/>
              <a:t>Déchets « </a:t>
            </a:r>
            <a:r>
              <a:rPr lang="fr-FR" dirty="0" err="1" smtClean="0"/>
              <a:t>combustables</a:t>
            </a:r>
            <a:r>
              <a:rPr lang="fr-FR" dirty="0" smtClean="0"/>
              <a:t> »</a:t>
            </a:r>
          </a:p>
          <a:p>
            <a:pPr marL="0" indent="0">
              <a:buNone/>
            </a:pPr>
            <a:r>
              <a:rPr lang="fr-FR" dirty="0" err="1" smtClean="0"/>
              <a:t>Appreneurs</a:t>
            </a:r>
            <a:r>
              <a:rPr lang="fr-FR" dirty="0" smtClean="0"/>
              <a:t>/apprenants autour des savoirs faire </a:t>
            </a:r>
          </a:p>
          <a:p>
            <a:pPr marL="0" indent="0">
              <a:buNone/>
            </a:pPr>
            <a:r>
              <a:rPr lang="fr-FR" dirty="0" smtClean="0"/>
              <a:t>Atelier cuisine</a:t>
            </a:r>
          </a:p>
          <a:p>
            <a:pPr marL="0" indent="0">
              <a:buNone/>
            </a:pPr>
            <a:r>
              <a:rPr lang="fr-FR" dirty="0" smtClean="0"/>
              <a:t>Jardinage </a:t>
            </a:r>
          </a:p>
          <a:p>
            <a:pPr marL="0" indent="0">
              <a:buNone/>
            </a:pPr>
            <a:r>
              <a:rPr lang="fr-FR" dirty="0" smtClean="0"/>
              <a:t>Garden/gardiens </a:t>
            </a:r>
          </a:p>
          <a:p>
            <a:pPr marL="0" indent="0">
              <a:buNone/>
            </a:pPr>
            <a:r>
              <a:rPr lang="fr-FR" dirty="0" smtClean="0"/>
              <a:t>Ambassadeurs verts </a:t>
            </a:r>
          </a:p>
          <a:p>
            <a:pPr marL="0" indent="0">
              <a:buNone/>
            </a:pPr>
            <a:r>
              <a:rPr lang="fr-FR" dirty="0" smtClean="0"/>
              <a:t>Création d’un lieu dédié « objectif zéro » </a:t>
            </a:r>
          </a:p>
          <a:p>
            <a:pPr marL="0" indent="0">
              <a:buNone/>
            </a:pPr>
            <a:r>
              <a:rPr lang="fr-FR" dirty="0" smtClean="0"/>
              <a:t>Site participatif 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    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122" name="Picture 2" descr="C:\Users\vvelez\AppData\Local\Microsoft\Windows\Temporary Internet Files\Content.Outlook\7DCVFPCF\IMG_78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77012" y="1868828"/>
            <a:ext cx="4920545" cy="369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159" y="1257529"/>
            <a:ext cx="1884438" cy="18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94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4400" dirty="0" smtClean="0"/>
              <a:t>Contexte et objectifs </a:t>
            </a:r>
            <a:endParaRPr lang="fr-FR" sz="44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-315253" y="1403775"/>
            <a:ext cx="9342748" cy="4574613"/>
          </a:xfrm>
        </p:spPr>
        <p:txBody>
          <a:bodyPr/>
          <a:lstStyle/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Acte Hlm 2016-2020</a:t>
            </a:r>
          </a:p>
          <a:p>
            <a:pPr lvl="1">
              <a:buClr>
                <a:srgbClr val="4F81BD"/>
              </a:buClr>
            </a:pPr>
            <a:r>
              <a:rPr lang="fr-FR" dirty="0" smtClean="0">
                <a:solidFill>
                  <a:prstClr val="black"/>
                </a:solidFill>
              </a:rPr>
              <a:t>Les engagements du Mouvement Hlm </a:t>
            </a:r>
          </a:p>
          <a:p>
            <a:pPr lvl="1">
              <a:buClr>
                <a:srgbClr val="4F81BD"/>
              </a:buClr>
            </a:pPr>
            <a:r>
              <a:rPr lang="fr-FR" dirty="0" smtClean="0">
                <a:solidFill>
                  <a:prstClr val="black"/>
                </a:solidFill>
              </a:rPr>
              <a:t>       Pour </a:t>
            </a:r>
            <a:r>
              <a:rPr lang="fr-FR" sz="2800" dirty="0" smtClean="0">
                <a:solidFill>
                  <a:srgbClr val="0070C0"/>
                </a:solidFill>
              </a:rPr>
              <a:t>A</a:t>
            </a:r>
            <a:r>
              <a:rPr lang="fr-FR" dirty="0" smtClean="0">
                <a:solidFill>
                  <a:prstClr val="black"/>
                </a:solidFill>
              </a:rPr>
              <a:t>gir </a:t>
            </a:r>
          </a:p>
          <a:p>
            <a:pPr lvl="1">
              <a:buClr>
                <a:srgbClr val="4F81BD"/>
              </a:buClr>
            </a:pP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smtClean="0">
                <a:solidFill>
                  <a:prstClr val="black"/>
                </a:solidFill>
              </a:rPr>
              <a:t> Pour le </a:t>
            </a:r>
            <a:r>
              <a:rPr lang="fr-FR" sz="2800" dirty="0" smtClean="0">
                <a:solidFill>
                  <a:srgbClr val="0070C0"/>
                </a:solidFill>
              </a:rPr>
              <a:t>C</a:t>
            </a:r>
            <a:r>
              <a:rPr lang="fr-FR" dirty="0" smtClean="0">
                <a:solidFill>
                  <a:prstClr val="black"/>
                </a:solidFill>
              </a:rPr>
              <a:t>limat</a:t>
            </a:r>
          </a:p>
          <a:p>
            <a:pPr lvl="1">
              <a:buClr>
                <a:srgbClr val="4F81BD"/>
              </a:buClr>
            </a:pP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smtClean="0">
                <a:solidFill>
                  <a:prstClr val="black"/>
                </a:solidFill>
              </a:rPr>
              <a:t>      Et la </a:t>
            </a:r>
            <a:r>
              <a:rPr lang="fr-FR" sz="2800" dirty="0" smtClean="0">
                <a:solidFill>
                  <a:srgbClr val="0070C0"/>
                </a:solidFill>
              </a:rPr>
              <a:t>T</a:t>
            </a:r>
            <a:r>
              <a:rPr lang="fr-FR" dirty="0" smtClean="0">
                <a:solidFill>
                  <a:prstClr val="black"/>
                </a:solidFill>
              </a:rPr>
              <a:t>ransition </a:t>
            </a:r>
          </a:p>
          <a:p>
            <a:pPr lvl="1">
              <a:buClr>
                <a:srgbClr val="4F81BD"/>
              </a:buClr>
            </a:pPr>
            <a:r>
              <a:rPr lang="fr-FR" dirty="0" smtClean="0">
                <a:solidFill>
                  <a:srgbClr val="0070C0"/>
                </a:solidFill>
              </a:rPr>
              <a:t>                </a:t>
            </a:r>
            <a:r>
              <a:rPr lang="fr-FR" sz="2800" dirty="0" smtClean="0">
                <a:solidFill>
                  <a:srgbClr val="0070C0"/>
                </a:solidFill>
              </a:rPr>
              <a:t>E</a:t>
            </a:r>
            <a:r>
              <a:rPr lang="fr-FR" dirty="0" smtClean="0">
                <a:solidFill>
                  <a:prstClr val="black"/>
                </a:solidFill>
              </a:rPr>
              <a:t>nergétique </a:t>
            </a:r>
            <a:endParaRPr lang="fr-FR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Axe 5 : développer des dispositifs d’accompagnement, de sensibilisation et d’implication des habitants </a:t>
            </a:r>
          </a:p>
          <a:p>
            <a:pPr marL="394380" lvl="1" indent="-342900">
              <a:buFont typeface="Arial" panose="020B0604020202020204" pitchFamily="34" charset="0"/>
              <a:buChar char="•"/>
            </a:pPr>
            <a:r>
              <a:rPr lang="fr-FR" dirty="0" smtClean="0"/>
              <a:t>Lancement d’un concours/challenge initié par l’USH « 11 millions de locataires engagés dans la transition énergétique » et destiné à développer la participation active des habitants à la réduction de leurs consommations énergétiques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Axe 6 : placer au cœur des démarches, les usages, les habitants, leur confort, leur santé et leur pouvoir d’achat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690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2. Le pouvoir aux habitants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5106" y="1507932"/>
            <a:ext cx="8022299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Gestion par les habitants des espaces verts </a:t>
            </a:r>
          </a:p>
          <a:p>
            <a:pPr marL="0" indent="0">
              <a:buNone/>
            </a:pPr>
            <a:r>
              <a:rPr lang="fr-FR" dirty="0" smtClean="0"/>
              <a:t>Budget participatif (piloté par la collectivité) </a:t>
            </a:r>
          </a:p>
          <a:p>
            <a:pPr marL="0" indent="0">
              <a:buNone/>
            </a:pPr>
            <a:r>
              <a:rPr lang="fr-FR" dirty="0" smtClean="0"/>
              <a:t>GO </a:t>
            </a:r>
          </a:p>
          <a:p>
            <a:pPr marL="0" indent="0">
              <a:buNone/>
            </a:pPr>
            <a:r>
              <a:rPr lang="fr-FR" dirty="0" smtClean="0"/>
              <a:t>Coopérative énergétique (power panda)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AutoShape 4" descr="Résultat de recherche d'images pour &quot;power panda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Résultat de recherche d'images pour &quot;power panda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152" name="Picture 8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210" y="2843935"/>
            <a:ext cx="2405366" cy="338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31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3. </a:t>
            </a:r>
            <a:r>
              <a:rPr lang="fr-FR" dirty="0" err="1" smtClean="0"/>
              <a:t>Acti-mouv</a:t>
            </a:r>
            <a:r>
              <a:rPr lang="fr-FR" dirty="0" smtClean="0"/>
              <a:t>’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1540" y="1673805"/>
            <a:ext cx="81009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Plateforme collaborative d’échange de services ou de supports de mobilité</a:t>
            </a:r>
          </a:p>
          <a:p>
            <a:pPr marL="0" indent="0">
              <a:buNone/>
            </a:pPr>
            <a:r>
              <a:rPr lang="fr-FR" dirty="0" smtClean="0"/>
              <a:t>Peer to </a:t>
            </a:r>
            <a:r>
              <a:rPr lang="fr-FR" dirty="0" err="1" smtClean="0"/>
              <a:t>peer</a:t>
            </a:r>
            <a:r>
              <a:rPr lang="fr-FR" dirty="0" smtClean="0"/>
              <a:t> de la mobilité </a:t>
            </a:r>
          </a:p>
          <a:p>
            <a:pPr marL="0" indent="0">
              <a:buNone/>
            </a:pPr>
            <a:r>
              <a:rPr lang="fr-FR" dirty="0" smtClean="0"/>
              <a:t>AOU / entreprises de services </a:t>
            </a:r>
          </a:p>
          <a:p>
            <a:pPr marL="0" indent="0">
              <a:buNone/>
            </a:pPr>
            <a:r>
              <a:rPr lang="fr-FR" dirty="0" smtClean="0"/>
              <a:t>Centres commerciaux (logistique)</a:t>
            </a:r>
          </a:p>
          <a:p>
            <a:pPr marL="0" indent="0">
              <a:buNone/>
            </a:pPr>
            <a:r>
              <a:rPr lang="fr-FR" dirty="0" smtClean="0"/>
              <a:t>Économie du partage </a:t>
            </a:r>
          </a:p>
          <a:p>
            <a:pPr marL="0" indent="0">
              <a:buNone/>
            </a:pPr>
            <a:r>
              <a:rPr lang="fr-FR" dirty="0" smtClean="0"/>
              <a:t>Santé = mobilités non motorisées </a:t>
            </a:r>
            <a:endParaRPr lang="fr-FR" dirty="0"/>
          </a:p>
        </p:txBody>
      </p:sp>
      <p:pic>
        <p:nvPicPr>
          <p:cNvPr id="7170" name="Picture 2" descr="Résultat de recherche d'images pour &quot;faciliter les mobilité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005" y="368660"/>
            <a:ext cx="3514725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190" y="2843935"/>
            <a:ext cx="2126182" cy="174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68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4. </a:t>
            </a:r>
            <a:r>
              <a:rPr lang="fr-FR" dirty="0" err="1" smtClean="0"/>
              <a:t>Vert’batim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00" y="1583795"/>
            <a:ext cx="82467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Accès à une conso alimentaire locale, accessible et de qualité</a:t>
            </a:r>
          </a:p>
          <a:p>
            <a:pPr marL="0" indent="0">
              <a:buNone/>
            </a:pPr>
            <a:r>
              <a:rPr lang="fr-FR" dirty="0" smtClean="0"/>
              <a:t>Région</a:t>
            </a:r>
          </a:p>
          <a:p>
            <a:pPr lvl="1"/>
            <a:r>
              <a:rPr lang="fr-FR" dirty="0" smtClean="0"/>
              <a:t>Ceinture maraîchère, culture vivrière</a:t>
            </a:r>
          </a:p>
          <a:p>
            <a:pPr lvl="1"/>
            <a:r>
              <a:rPr lang="fr-FR" dirty="0" smtClean="0"/>
              <a:t>Conso saisonnalité</a:t>
            </a:r>
          </a:p>
          <a:p>
            <a:pPr lvl="1"/>
            <a:r>
              <a:rPr lang="fr-FR" dirty="0" smtClean="0"/>
              <a:t>Emplois exploitants</a:t>
            </a:r>
          </a:p>
          <a:p>
            <a:pPr lvl="1"/>
            <a:r>
              <a:rPr lang="fr-FR" dirty="0" smtClean="0"/>
              <a:t>Centrale d’achats</a:t>
            </a:r>
          </a:p>
          <a:p>
            <a:pPr lvl="1"/>
            <a:r>
              <a:rPr lang="fr-FR" dirty="0" smtClean="0"/>
              <a:t>Miam-miam-Car</a:t>
            </a:r>
          </a:p>
          <a:p>
            <a:pPr marL="0" indent="0">
              <a:buNone/>
            </a:pPr>
            <a:r>
              <a:rPr lang="fr-FR" dirty="0" smtClean="0"/>
              <a:t>Local</a:t>
            </a:r>
          </a:p>
          <a:p>
            <a:pPr lvl="1"/>
            <a:r>
              <a:rPr lang="fr-FR" dirty="0"/>
              <a:t>Offre de restauration solidaire avec les CLIC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8194" name="Picture 2" descr="Résultat de recherche d'images pour &quot;terres agricoles à vendr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235" y="2515361"/>
            <a:ext cx="192405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22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Fabrique circulaire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fr-FR" dirty="0" smtClean="0"/>
              <a:t>Restaurant social </a:t>
            </a:r>
          </a:p>
          <a:p>
            <a:pPr marL="0" indent="0">
              <a:buNone/>
            </a:pPr>
            <a:r>
              <a:rPr lang="fr-FR" dirty="0" smtClean="0"/>
              <a:t>Insertion par l’activité économique </a:t>
            </a:r>
          </a:p>
          <a:p>
            <a:pPr marL="0" indent="0">
              <a:buNone/>
            </a:pPr>
            <a:r>
              <a:rPr lang="fr-FR" dirty="0" smtClean="0"/>
              <a:t>Mutualisation des biens délaissés (bureaux, espaces…)</a:t>
            </a:r>
          </a:p>
          <a:p>
            <a:pPr marL="0" indent="0">
              <a:buNone/>
            </a:pPr>
            <a:r>
              <a:rPr lang="fr-FR" dirty="0" smtClean="0"/>
              <a:t>Compost </a:t>
            </a:r>
          </a:p>
          <a:p>
            <a:pPr marL="0" indent="0">
              <a:buNone/>
            </a:pPr>
            <a:r>
              <a:rPr lang="fr-FR" dirty="0" smtClean="0"/>
              <a:t>Production </a:t>
            </a:r>
            <a:r>
              <a:rPr lang="fr-FR" dirty="0" err="1" smtClean="0"/>
              <a:t>viviaire</a:t>
            </a:r>
            <a:r>
              <a:rPr lang="fr-FR" dirty="0" smtClean="0"/>
              <a:t> </a:t>
            </a:r>
          </a:p>
          <a:p>
            <a:pPr marL="0" indent="0">
              <a:buNone/>
            </a:pPr>
            <a:r>
              <a:rPr lang="fr-FR" dirty="0" smtClean="0"/>
              <a:t>Ateliers / formation </a:t>
            </a:r>
          </a:p>
          <a:p>
            <a:pPr marL="0" indent="0">
              <a:buNone/>
            </a:pPr>
            <a:r>
              <a:rPr lang="fr-FR" dirty="0" smtClean="0"/>
              <a:t>Livraison pour les plus âgés et dépendantes </a:t>
            </a:r>
          </a:p>
          <a:p>
            <a:pPr marL="0" indent="0">
              <a:buNone/>
            </a:pPr>
            <a:r>
              <a:rPr lang="fr-FR" dirty="0" smtClean="0"/>
              <a:t>Cantine HLM </a:t>
            </a:r>
          </a:p>
          <a:p>
            <a:pPr marL="0" indent="0">
              <a:buNone/>
            </a:pPr>
            <a:r>
              <a:rPr lang="fr-FR" dirty="0" smtClean="0"/>
              <a:t>Association de jardinage </a:t>
            </a:r>
          </a:p>
          <a:p>
            <a:pPr marL="0" indent="0">
              <a:buNone/>
            </a:pPr>
            <a:r>
              <a:rPr lang="fr-FR" dirty="0" err="1" smtClean="0"/>
              <a:t>Mécenat</a:t>
            </a:r>
            <a:r>
              <a:rPr lang="fr-FR" dirty="0" smtClean="0"/>
              <a:t>  _ </a:t>
            </a:r>
            <a:r>
              <a:rPr lang="fr-FR" dirty="0" err="1" smtClean="0"/>
              <a:t>mécenat</a:t>
            </a:r>
            <a:r>
              <a:rPr lang="fr-FR" dirty="0" smtClean="0"/>
              <a:t> de compétences </a:t>
            </a:r>
          </a:p>
          <a:p>
            <a:pPr marL="0" indent="0">
              <a:buNone/>
            </a:pPr>
            <a:r>
              <a:rPr lang="fr-FR" dirty="0" smtClean="0"/>
              <a:t>Lien social </a:t>
            </a:r>
          </a:p>
          <a:p>
            <a:pPr marL="0" indent="0">
              <a:buNone/>
            </a:pPr>
            <a:r>
              <a:rPr lang="fr-FR" dirty="0" smtClean="0"/>
              <a:t>Lutte contre l’isolement  Une meilleure santé </a:t>
            </a:r>
          </a:p>
          <a:p>
            <a:pPr marL="0" indent="0">
              <a:buNone/>
            </a:pPr>
            <a:r>
              <a:rPr lang="fr-FR" dirty="0" smtClean="0"/>
              <a:t>De la production locale  Des emplois </a:t>
            </a:r>
          </a:p>
          <a:p>
            <a:pPr marL="0" indent="0">
              <a:buNone/>
            </a:pPr>
            <a:r>
              <a:rPr lang="fr-FR" dirty="0" smtClean="0"/>
              <a:t>Une équipe inter-bailleur </a:t>
            </a:r>
          </a:p>
          <a:p>
            <a:pPr marL="0" indent="0">
              <a:buNone/>
            </a:pPr>
            <a:r>
              <a:rPr lang="fr-FR" dirty="0" smtClean="0"/>
              <a:t>Communication adaptée et GRAND PUBLIC </a:t>
            </a:r>
          </a:p>
          <a:p>
            <a:pPr marL="0" indent="0">
              <a:buNone/>
            </a:pPr>
            <a:r>
              <a:rPr lang="fr-FR" dirty="0" smtClean="0"/>
              <a:t>Stand de dégustation (fini les mauvais sandwichs au congrès HLM) 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9218" name="Picture 2" descr="Résultat de recherche d'images pour &quot;fabrique circulair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68" y="458670"/>
            <a:ext cx="3523838" cy="219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66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Fabrique circulaire 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26" y="1825625"/>
            <a:ext cx="764154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38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AGRI SMART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19" y="1628800"/>
            <a:ext cx="8325925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dirty="0" smtClean="0"/>
              <a:t>Distribution de paniers par drones </a:t>
            </a:r>
          </a:p>
          <a:p>
            <a:pPr marL="0" indent="0">
              <a:buNone/>
            </a:pPr>
            <a:r>
              <a:rPr lang="fr-FR" dirty="0" smtClean="0"/>
              <a:t>Le « </a:t>
            </a:r>
            <a:r>
              <a:rPr lang="fr-FR" dirty="0" err="1" smtClean="0"/>
              <a:t>droni</a:t>
            </a:r>
            <a:r>
              <a:rPr lang="fr-FR" dirty="0" smtClean="0"/>
              <a:t> </a:t>
            </a:r>
            <a:r>
              <a:rPr lang="fr-FR" dirty="0" err="1" smtClean="0"/>
              <a:t>culteur</a:t>
            </a:r>
            <a:r>
              <a:rPr lang="fr-FR" dirty="0" smtClean="0"/>
              <a:t> »  - un gestionnaire pour </a:t>
            </a:r>
          </a:p>
          <a:p>
            <a:pPr marL="0" indent="0">
              <a:buNone/>
            </a:pPr>
            <a:r>
              <a:rPr lang="fr-FR" dirty="0" smtClean="0"/>
              <a:t>les SAE </a:t>
            </a:r>
          </a:p>
          <a:p>
            <a:pPr marL="0" indent="0">
              <a:buNone/>
            </a:pPr>
            <a:r>
              <a:rPr lang="fr-FR" dirty="0" smtClean="0"/>
              <a:t>Filière RD pour créer des outils 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b="1" dirty="0" smtClean="0"/>
              <a:t>De nouveaux métiers </a:t>
            </a:r>
            <a:r>
              <a:rPr lang="fr-FR" dirty="0" smtClean="0"/>
              <a:t>(partenariat avec branche agricole) </a:t>
            </a:r>
          </a:p>
          <a:p>
            <a:pPr marL="0" indent="0">
              <a:buNone/>
            </a:pPr>
            <a:r>
              <a:rPr lang="fr-FR" dirty="0" smtClean="0"/>
              <a:t>Circuit court = diminution des dépenses alimentaires</a:t>
            </a:r>
          </a:p>
          <a:p>
            <a:pPr marL="0" indent="0">
              <a:buNone/>
            </a:pPr>
            <a:r>
              <a:rPr lang="fr-FR" dirty="0" smtClean="0"/>
              <a:t>Vente de services à l’exploitant – les mercredis de la courge </a:t>
            </a:r>
          </a:p>
          <a:p>
            <a:pPr marL="0" indent="0">
              <a:buNone/>
            </a:pPr>
            <a:r>
              <a:rPr lang="fr-FR" dirty="0" smtClean="0"/>
              <a:t>Animation d’ateliers </a:t>
            </a:r>
          </a:p>
          <a:p>
            <a:pPr marL="0" indent="0">
              <a:buNone/>
            </a:pPr>
            <a:r>
              <a:rPr lang="fr-FR" dirty="0" smtClean="0"/>
              <a:t>Une flotte de drone </a:t>
            </a:r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4098" name="Picture 2" descr="C:\Users\vvelez\AppData\Local\Microsoft\Windows\Temporary Internet Files\Content.Outlook\7DCVFPCF\IMG_7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4783" y="492383"/>
            <a:ext cx="3939057" cy="295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81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Circulons, il y a tout à voir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6525" y="1718810"/>
            <a:ext cx="8308835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dirty="0" smtClean="0"/>
              <a:t>Mutualisation d’un savoir faire inter-bailleurs </a:t>
            </a:r>
          </a:p>
          <a:p>
            <a:pPr marL="0" indent="0">
              <a:buNone/>
            </a:pPr>
            <a:r>
              <a:rPr lang="fr-FR" dirty="0" smtClean="0"/>
              <a:t>Un bailleur relais </a:t>
            </a:r>
          </a:p>
          <a:p>
            <a:pPr marL="0" indent="0">
              <a:buNone/>
            </a:pPr>
            <a:r>
              <a:rPr lang="fr-FR" dirty="0" smtClean="0"/>
              <a:t>Un outil : plateforme info via smart phone </a:t>
            </a:r>
          </a:p>
          <a:p>
            <a:pPr marL="0" indent="0">
              <a:buNone/>
            </a:pPr>
            <a:r>
              <a:rPr lang="fr-FR" dirty="0" smtClean="0"/>
              <a:t>Une appli simple </a:t>
            </a:r>
          </a:p>
          <a:p>
            <a:pPr marL="0" indent="0">
              <a:buNone/>
            </a:pPr>
            <a:r>
              <a:rPr lang="fr-FR" dirty="0" smtClean="0"/>
              <a:t>De l’autonomie locale </a:t>
            </a:r>
          </a:p>
          <a:p>
            <a:pPr marL="0" indent="0">
              <a:buNone/>
            </a:pPr>
            <a:r>
              <a:rPr lang="fr-FR" dirty="0" smtClean="0"/>
              <a:t>Des circuits courts </a:t>
            </a:r>
          </a:p>
          <a:p>
            <a:pPr marL="0" indent="0">
              <a:buNone/>
            </a:pPr>
            <a:r>
              <a:rPr lang="fr-FR" dirty="0" smtClean="0"/>
              <a:t>Faire venir les services – que les habitants soient à l’origine des demandes </a:t>
            </a:r>
          </a:p>
          <a:p>
            <a:pPr marL="0" indent="0">
              <a:buNone/>
            </a:pPr>
            <a:r>
              <a:rPr lang="fr-FR" dirty="0" smtClean="0"/>
              <a:t>Un nouveau rôle pour les bailleurs : être dealer de services </a:t>
            </a:r>
            <a:endParaRPr lang="fr-FR" dirty="0"/>
          </a:p>
        </p:txBody>
      </p:sp>
      <p:sp>
        <p:nvSpPr>
          <p:cNvPr id="4" name="AutoShape 2" descr="Résultat de recherche d'images pour &quot;circulons panda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15" y="863715"/>
            <a:ext cx="2475275" cy="24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73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Win </a:t>
            </a:r>
            <a:r>
              <a:rPr lang="fr-FR" dirty="0" err="1" smtClean="0"/>
              <a:t>win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1530" y="2813077"/>
            <a:ext cx="7886700" cy="4351338"/>
          </a:xfrm>
        </p:spPr>
        <p:txBody>
          <a:bodyPr/>
          <a:lstStyle/>
          <a:p>
            <a:r>
              <a:rPr lang="fr-FR" dirty="0" smtClean="0"/>
              <a:t>Un objectif de consommation </a:t>
            </a:r>
          </a:p>
          <a:p>
            <a:r>
              <a:rPr lang="fr-FR" dirty="0" smtClean="0"/>
              <a:t>Reversement de l’économie d’énergie de manière </a:t>
            </a:r>
            <a:r>
              <a:rPr lang="fr-FR" dirty="0" err="1" smtClean="0"/>
              <a:t>pécunière</a:t>
            </a:r>
            <a:r>
              <a:rPr lang="fr-FR" dirty="0" smtClean="0"/>
              <a:t> </a:t>
            </a:r>
          </a:p>
          <a:p>
            <a:r>
              <a:rPr lang="fr-FR" dirty="0" smtClean="0"/>
              <a:t>Création de coopératives énergétiques via les AR </a:t>
            </a:r>
          </a:p>
          <a:p>
            <a:r>
              <a:rPr lang="fr-FR" dirty="0" smtClean="0"/>
              <a:t>Travail avec des commerces de proximité </a:t>
            </a:r>
          </a:p>
          <a:p>
            <a:r>
              <a:rPr lang="fr-FR" dirty="0" smtClean="0"/>
              <a:t>Les habitants dépenses auprès des commerces de proximité 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Picture 2" descr="D:\Panda_win_pose_tekken_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985" y="143635"/>
            <a:ext cx="4440494" cy="249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99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9717" y="619432"/>
            <a:ext cx="4402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Un exemple ? </a:t>
            </a:r>
            <a:endParaRPr lang="fr-FR" dirty="0">
              <a:solidFill>
                <a:prstClr val="black"/>
              </a:solidFill>
              <a:latin typeface="Museo Slab 500" charset="0"/>
              <a:ea typeface="Museo Slab 500" charset="0"/>
              <a:cs typeface="Museo Slab 500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34" y="2380227"/>
            <a:ext cx="2038562" cy="271808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389" y="854734"/>
            <a:ext cx="1326512" cy="17686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84" y="4026315"/>
            <a:ext cx="1618354" cy="2157805"/>
          </a:xfrm>
          <a:prstGeom prst="rect">
            <a:avLst/>
          </a:prstGeom>
        </p:spPr>
      </p:pic>
      <p:pic>
        <p:nvPicPr>
          <p:cNvPr id="18434" name="Picture 2" descr="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873" y="1117250"/>
            <a:ext cx="1039379" cy="127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/>
          <p:cNvCxnSpPr>
            <a:stCxn id="3" idx="3"/>
          </p:cNvCxnSpPr>
          <p:nvPr/>
        </p:nvCxnSpPr>
        <p:spPr>
          <a:xfrm flipV="1">
            <a:off x="1973830" y="1917294"/>
            <a:ext cx="490874" cy="1821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stCxn id="3" idx="3"/>
          </p:cNvCxnSpPr>
          <p:nvPr/>
        </p:nvCxnSpPr>
        <p:spPr>
          <a:xfrm>
            <a:off x="1973830" y="3739266"/>
            <a:ext cx="1034845" cy="6705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071" y="4297516"/>
            <a:ext cx="1893495" cy="18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093" y="2123155"/>
            <a:ext cx="2586322" cy="229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510109" y="1753824"/>
            <a:ext cx="2648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La coopérative « Bambou » </a:t>
            </a:r>
            <a:endParaRPr lang="fr-FR" dirty="0">
              <a:solidFill>
                <a:prstClr val="black"/>
              </a:solidFill>
              <a:latin typeface="Museo Slab 500" charset="0"/>
              <a:ea typeface="Museo Slab 500" charset="0"/>
              <a:cs typeface="Museo Slab 500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5692406" y="3498780"/>
            <a:ext cx="706137" cy="113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98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0270" y="538339"/>
            <a:ext cx="6907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6 Axes prioritaires </a:t>
            </a:r>
            <a:endParaRPr lang="fr-FR" sz="4000" dirty="0">
              <a:solidFill>
                <a:prstClr val="black"/>
              </a:solidFill>
              <a:latin typeface="Museo Slab 500" charset="0"/>
              <a:ea typeface="Museo Slab 500" charset="0"/>
              <a:cs typeface="Museo Slab 500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93736" y="1448780"/>
            <a:ext cx="84637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fr-FR" sz="24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Réduire les charges locatives des habitants et affecter une partie des économies à des projets portés par les habitants </a:t>
            </a:r>
          </a:p>
          <a:p>
            <a:pPr marL="342900" indent="-342900">
              <a:buFontTx/>
              <a:buAutoNum type="arabicPeriod"/>
            </a:pPr>
            <a:r>
              <a:rPr lang="fr-FR" sz="24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Préparer l’appropriation des bâtiments à énergie positive, améliorer l’adaptation du patrimoine existant </a:t>
            </a:r>
          </a:p>
          <a:p>
            <a:pPr marL="342900" indent="-342900">
              <a:buFontTx/>
              <a:buAutoNum type="arabicPeriod"/>
            </a:pPr>
            <a:r>
              <a:rPr lang="fr-FR" sz="24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Multiplier par 2 le recyclage des déchets en favorisant leur réemploi </a:t>
            </a:r>
          </a:p>
          <a:p>
            <a:pPr marL="342900" indent="-342900">
              <a:buFontTx/>
              <a:buAutoNum type="arabicPeriod"/>
            </a:pPr>
            <a:r>
              <a:rPr lang="fr-FR" sz="24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Créer des emplois verts de proximité </a:t>
            </a:r>
          </a:p>
          <a:p>
            <a:pPr marL="342900" indent="-342900">
              <a:buFontTx/>
              <a:buAutoNum type="arabicPeriod"/>
            </a:pPr>
            <a:r>
              <a:rPr lang="fr-FR" sz="24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Permettre l’accès à une consommation alimentaire locale de qualité </a:t>
            </a:r>
          </a:p>
          <a:p>
            <a:pPr marL="342900" indent="-342900">
              <a:buFontTx/>
              <a:buAutoNum type="arabicPeriod"/>
            </a:pPr>
            <a:r>
              <a:rPr lang="fr-FR" sz="2400" dirty="0" smtClean="0">
                <a:solidFill>
                  <a:prstClr val="black"/>
                </a:solidFill>
                <a:latin typeface="Museo Slab 500" charset="0"/>
                <a:ea typeface="Museo Slab 500" charset="0"/>
                <a:cs typeface="Museo Slab 500" charset="0"/>
              </a:rPr>
              <a:t>Proposer des solutions de mobilités actives pour chaque habitant </a:t>
            </a:r>
            <a:endParaRPr lang="fr-FR" sz="2400" dirty="0">
              <a:solidFill>
                <a:prstClr val="black"/>
              </a:solidFill>
              <a:latin typeface="Museo Slab 500" charset="0"/>
              <a:ea typeface="Museo Slab 500" charset="0"/>
              <a:cs typeface="Museo Slab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85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4400" dirty="0" smtClean="0"/>
              <a:t>Contexte et objectifs</a:t>
            </a:r>
            <a:endParaRPr lang="fr-FR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5" y="2283750"/>
            <a:ext cx="7757095" cy="389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98530" y="1538790"/>
            <a:ext cx="84609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</a:rPr>
              <a:t>Les objectifs de la loi de transition énergétique pour la croissance verte  </a:t>
            </a:r>
            <a:endParaRPr lang="fr-F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9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681912" cy="1258887"/>
          </a:xfrm>
        </p:spPr>
        <p:txBody>
          <a:bodyPr/>
          <a:lstStyle/>
          <a:p>
            <a:pPr lvl="0"/>
            <a:r>
              <a:rPr lang="fr-FR" sz="4400" dirty="0" smtClean="0"/>
              <a:t>Conclusion et perspectives </a:t>
            </a:r>
            <a:endParaRPr lang="fr-FR" sz="44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-1" y="1662699"/>
            <a:ext cx="9144001" cy="4574613"/>
          </a:xfrm>
        </p:spPr>
        <p:txBody>
          <a:bodyPr/>
          <a:lstStyle/>
          <a:p>
            <a:pPr lvl="0">
              <a:defRPr/>
            </a:pPr>
            <a:r>
              <a:rPr lang="fr-FR" sz="3600" dirty="0" smtClean="0"/>
              <a:t>Joachim </a:t>
            </a:r>
            <a:r>
              <a:rPr lang="fr-FR" sz="3600" dirty="0" err="1" smtClean="0"/>
              <a:t>Soëtard</a:t>
            </a:r>
            <a:endParaRPr lang="fr-FR" sz="3600" dirty="0" smtClean="0"/>
          </a:p>
          <a:p>
            <a:pPr marL="0" lvl="0" indent="0">
              <a:buNone/>
              <a:defRPr/>
            </a:pPr>
            <a:r>
              <a:rPr lang="fr-FR" sz="3600" dirty="0" smtClean="0"/>
              <a:t>Directeur de la Communication - USH </a:t>
            </a:r>
            <a:endParaRPr lang="fr-FR" sz="3600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742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4400" dirty="0" smtClean="0"/>
              <a:t>Contexte et objectifs </a:t>
            </a:r>
            <a:endParaRPr lang="fr-FR" sz="44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-315253" y="1554687"/>
            <a:ext cx="9342748" cy="4574613"/>
          </a:xfrm>
        </p:spPr>
        <p:txBody>
          <a:bodyPr/>
          <a:lstStyle/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Parmi les enjeux majeurs pour réussir la transition énergétique et environnementale, le rôle des usagers est primordial</a:t>
            </a: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Les initiatives individuelles doivent concerner non seulement les populations privilégiées mais aussi celles qui le sont moins</a:t>
            </a: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prstClr val="black"/>
                </a:solidFill>
              </a:rPr>
              <a:t>Comment avoir le soutien actif des habitants ? </a:t>
            </a: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fr-FR" dirty="0" smtClean="0">
              <a:solidFill>
                <a:prstClr val="black"/>
              </a:solidFill>
            </a:endParaRP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fr-FR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23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1462087" y="268288"/>
            <a:ext cx="7835438" cy="1258887"/>
          </a:xfrm>
        </p:spPr>
        <p:txBody>
          <a:bodyPr/>
          <a:lstStyle/>
          <a:p>
            <a:r>
              <a:rPr lang="fr-FR" sz="4400" dirty="0" smtClean="0"/>
              <a:t>Les constats et les attentes </a:t>
            </a:r>
            <a:endParaRPr lang="fr-FR" sz="44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-315253" y="1464677"/>
            <a:ext cx="9342748" cy="4574613"/>
          </a:xfrm>
        </p:spPr>
        <p:txBody>
          <a:bodyPr/>
          <a:lstStyle/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Des organismes Hlm largement mobilisés sur la question de la transition énergétique… </a:t>
            </a: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i="1" dirty="0" smtClean="0">
                <a:solidFill>
                  <a:prstClr val="black"/>
                </a:solidFill>
              </a:rPr>
              <a:t>…</a:t>
            </a:r>
            <a:r>
              <a:rPr lang="fr-FR" dirty="0" smtClean="0">
                <a:solidFill>
                  <a:prstClr val="black"/>
                </a:solidFill>
              </a:rPr>
              <a:t>qui traduisent des organisations internes hétérogènes et des sensibilités variées sur la question écologique </a:t>
            </a: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3 champs d’intervention :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Les actions de sensibilisation auprès des locataires sur la maîtrise des consommations énergétiques &gt; un bilan relativement mitigé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Des dispositifs techniques qui emportent l’adhésion des équipes à défaut d’enthousiasmer les locataires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Des actions de changements de comportements  (</a:t>
            </a:r>
            <a:r>
              <a:rPr lang="fr-FR" dirty="0" err="1" smtClean="0">
                <a:solidFill>
                  <a:prstClr val="black"/>
                </a:solidFill>
              </a:rPr>
              <a:t>nudges</a:t>
            </a:r>
            <a:r>
              <a:rPr lang="fr-FR" dirty="0" smtClean="0">
                <a:solidFill>
                  <a:prstClr val="black"/>
                </a:solidFill>
              </a:rPr>
              <a:t>) chez certains mais des actions tributaires de contextes locaux particuliers (mobilisation d’association, portage politique, expérience, contexte régional,…)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fr-FR" i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8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1462088" y="268288"/>
            <a:ext cx="7681912" cy="1258887"/>
          </a:xfrm>
        </p:spPr>
        <p:txBody>
          <a:bodyPr/>
          <a:lstStyle/>
          <a:p>
            <a:r>
              <a:rPr lang="fr-FR" sz="4400" dirty="0" smtClean="0"/>
              <a:t>Les constats et les attentes </a:t>
            </a:r>
            <a:endParaRPr lang="fr-FR" sz="44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-315253" y="1464677"/>
            <a:ext cx="9342748" cy="4574613"/>
          </a:xfrm>
        </p:spPr>
        <p:txBody>
          <a:bodyPr/>
          <a:lstStyle/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Le sentiment que des choses se font …chacun chez soi </a:t>
            </a: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Que l’on pourrait avoir des choses à partager, mettre en commun</a:t>
            </a:r>
            <a:endParaRPr lang="fr-FR" dirty="0">
              <a:solidFill>
                <a:prstClr val="black"/>
              </a:solidFill>
            </a:endParaRP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Ce que vous avez en commun :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Une proximité avec les locataires, et la nécessité d’enrichir la relation organisme Hlm / clients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Une capacité pour innover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Un savoir faire </a:t>
            </a: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Ce que vous n’avez pas toujours :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Un faire –savoir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Un lieu pour réfléchir ensemble à des solutions partagées et donc à coopérer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Un lieu pour expérimenter, c’est-à-dire pour évaluer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fr-FR" i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2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3200" dirty="0" smtClean="0"/>
              <a:t>Les grands principes du Challenge </a:t>
            </a:r>
            <a:endParaRPr lang="fr-FR" sz="32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-315253" y="1464677"/>
            <a:ext cx="9342748" cy="4574613"/>
          </a:xfrm>
        </p:spPr>
        <p:txBody>
          <a:bodyPr/>
          <a:lstStyle/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Unifier … dans la diversité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Le discours doit laisser toute latitude aux bailleurs de s’approprier selon leur sensibilité, la question de la TEE pour les locataires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Mobiliser … avec habileté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Les organismes rencontrent des difficultés à mobiliser leurs locataires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Une mobilisation pour faire des choses … et non simplement pour se mobiliser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fr-FR" dirty="0">
              <a:solidFill>
                <a:prstClr val="black"/>
              </a:solidFill>
            </a:endParaRP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Innover …pour de vrai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Les innovations sont de nature très différentes : techniques, pédagogiques, sociales, … Elles portent rarement sur une réflexion à l’échelle dut territoire, moins encore sur des coopérations inter-bailleurs </a:t>
            </a:r>
          </a:p>
          <a:p>
            <a:pPr marL="702900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Rendre compte du volume …et de la variété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Les initiatives portées par les bailleurs sont nombreuses, 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prstClr val="black"/>
                </a:solidFill>
              </a:rPr>
              <a:t>Pour avoir une valeur ajoutée, la démarche doit permettre </a:t>
            </a:r>
            <a:r>
              <a:rPr lang="fr-FR" dirty="0" smtClean="0">
                <a:solidFill>
                  <a:prstClr val="black"/>
                </a:solidFill>
              </a:rPr>
              <a:t>d’aller au-delà de ces projets pour embarquer le mouvement Hlm vers une prochaine étape de la transition énergétique</a:t>
            </a: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fr-FR" dirty="0" smtClean="0">
              <a:solidFill>
                <a:prstClr val="black"/>
              </a:solidFill>
            </a:endParaRPr>
          </a:p>
          <a:p>
            <a:pPr marL="754380" lvl="1" indent="-342900"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fr-FR" i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8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icai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FFF Tusj"/>
        <a:ea typeface=""/>
        <a:cs typeface=""/>
      </a:majorFont>
      <a:minorFont>
        <a:latin typeface="Aller"/>
        <a:ea typeface=""/>
        <a:cs typeface=""/>
      </a:minorFont>
    </a:fontScheme>
    <a:fmtScheme name="Apothicair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7200" dirty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5408</TotalTime>
  <Words>1360</Words>
  <Application>Microsoft Office PowerPoint</Application>
  <PresentationFormat>Affichage à l'écran (4:3)</PresentationFormat>
  <Paragraphs>259</Paragraphs>
  <Slides>50</Slides>
  <Notes>2</Notes>
  <HiddenSlides>0</HiddenSlides>
  <MMClips>1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50</vt:i4>
      </vt:variant>
    </vt:vector>
  </HeadingPairs>
  <TitlesOfParts>
    <vt:vector size="52" baseType="lpstr">
      <vt:lpstr>Apothicaire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PLAN CLIMAT ENERGIE AIR CARBONE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8 projets pour « Les Pandas » </vt:lpstr>
      <vt:lpstr>1.Deuxième chance, seconde vie </vt:lpstr>
      <vt:lpstr>2. Le pouvoir aux habitants </vt:lpstr>
      <vt:lpstr>3. Acti-mouv’ </vt:lpstr>
      <vt:lpstr>4. Vert’batim</vt:lpstr>
      <vt:lpstr>Fabrique circulaire </vt:lpstr>
      <vt:lpstr>Fabrique circulaire </vt:lpstr>
      <vt:lpstr>AGRI SMART </vt:lpstr>
      <vt:lpstr>Circulons, il y a tout à voir </vt:lpstr>
      <vt:lpstr>Win win </vt:lpstr>
      <vt:lpstr>Présentation PowerPoint</vt:lpstr>
      <vt:lpstr>Présentation PowerPoint</vt:lpstr>
      <vt:lpstr>Présentation PowerPoint</vt:lpstr>
    </vt:vector>
  </TitlesOfParts>
  <Company>USH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Loris Legendre</dc:creator>
  <cp:lastModifiedBy>Veronique VELEZ</cp:lastModifiedBy>
  <cp:revision>249</cp:revision>
  <cp:lastPrinted>2014-11-03T14:41:46Z</cp:lastPrinted>
  <dcterms:created xsi:type="dcterms:W3CDTF">2013-10-10T07:41:08Z</dcterms:created>
  <dcterms:modified xsi:type="dcterms:W3CDTF">2016-12-08T10:33:02Z</dcterms:modified>
</cp:coreProperties>
</file>