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84" r:id="rId2"/>
    <p:sldId id="644" r:id="rId3"/>
    <p:sldId id="638" r:id="rId4"/>
    <p:sldId id="631" r:id="rId5"/>
    <p:sldId id="639" r:id="rId6"/>
    <p:sldId id="640" r:id="rId7"/>
    <p:sldId id="641" r:id="rId8"/>
    <p:sldId id="646" r:id="rId9"/>
    <p:sldId id="643" r:id="rId10"/>
    <p:sldId id="645" r:id="rId11"/>
  </p:sldIdLst>
  <p:sldSz cx="9144000" cy="6858000" type="screen4x3"/>
  <p:notesSz cx="6735763" cy="98663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3" pos="612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F9B691"/>
    <a:srgbClr val="FAC5A8"/>
    <a:srgbClr val="F9B1A9"/>
    <a:srgbClr val="EBE687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2944" autoAdjust="0"/>
  </p:normalViewPr>
  <p:slideViewPr>
    <p:cSldViewPr showGuides="1">
      <p:cViewPr varScale="1">
        <p:scale>
          <a:sx n="71" d="100"/>
          <a:sy n="71" d="100"/>
        </p:scale>
        <p:origin x="-1242" y="-102"/>
      </p:cViewPr>
      <p:guideLst>
        <p:guide orient="horz" pos="2160"/>
        <p:guide pos="612"/>
      </p:guideLst>
    </p:cSldViewPr>
  </p:slideViewPr>
  <p:outlineViewPr>
    <p:cViewPr>
      <p:scale>
        <a:sx n="33" d="100"/>
        <a:sy n="33" d="100"/>
      </p:scale>
      <p:origin x="48" y="16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3984" y="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03C88-5DFE-4050-B3C1-04F46197DD6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42E013-CDC4-4DDC-A212-AA729255F9EC}">
      <dgm:prSet phldrT="[Texte]" custT="1"/>
      <dgm:spPr/>
      <dgm:t>
        <a:bodyPr/>
        <a:lstStyle/>
        <a:p>
          <a:r>
            <a:rPr lang="fr-FR" sz="1600" dirty="0" smtClean="0"/>
            <a:t>Aménagement</a:t>
          </a:r>
          <a:endParaRPr lang="fr-FR" sz="1600" dirty="0"/>
        </a:p>
      </dgm:t>
    </dgm:pt>
    <dgm:pt modelId="{DB93E506-800F-45E7-9DCC-3C055CCC5174}" type="parTrans" cxnId="{B3758A6A-CFAA-4CFD-BE1A-9562B04DA7EE}">
      <dgm:prSet/>
      <dgm:spPr/>
      <dgm:t>
        <a:bodyPr/>
        <a:lstStyle/>
        <a:p>
          <a:endParaRPr lang="fr-FR" sz="1200"/>
        </a:p>
      </dgm:t>
    </dgm:pt>
    <dgm:pt modelId="{4C721349-34E1-4888-9018-A241BD2C24A4}" type="sibTrans" cxnId="{B3758A6A-CFAA-4CFD-BE1A-9562B04DA7EE}">
      <dgm:prSet/>
      <dgm:spPr/>
      <dgm:t>
        <a:bodyPr/>
        <a:lstStyle/>
        <a:p>
          <a:endParaRPr lang="fr-FR" sz="1200"/>
        </a:p>
      </dgm:t>
    </dgm:pt>
    <dgm:pt modelId="{AF852AE3-B554-4258-ADE2-D88C052102DA}">
      <dgm:prSet phldrT="[Texte]" custT="1"/>
      <dgm:spPr/>
      <dgm:t>
        <a:bodyPr/>
        <a:lstStyle/>
        <a:p>
          <a:r>
            <a:rPr lang="fr-FR" sz="1600" dirty="0" smtClean="0"/>
            <a:t>Construction</a:t>
          </a:r>
          <a:endParaRPr lang="fr-FR" sz="1600" dirty="0"/>
        </a:p>
      </dgm:t>
    </dgm:pt>
    <dgm:pt modelId="{A21FF14D-B426-4D1E-A74F-424564903F76}" type="parTrans" cxnId="{E9131088-065C-4644-AAF8-38E8DE26EB0E}">
      <dgm:prSet/>
      <dgm:spPr/>
      <dgm:t>
        <a:bodyPr/>
        <a:lstStyle/>
        <a:p>
          <a:endParaRPr lang="fr-FR" sz="1200"/>
        </a:p>
      </dgm:t>
    </dgm:pt>
    <dgm:pt modelId="{471CA601-D761-4634-9784-482F384C671A}" type="sibTrans" cxnId="{E9131088-065C-4644-AAF8-38E8DE26EB0E}">
      <dgm:prSet/>
      <dgm:spPr/>
      <dgm:t>
        <a:bodyPr/>
        <a:lstStyle/>
        <a:p>
          <a:endParaRPr lang="fr-FR" sz="1200"/>
        </a:p>
      </dgm:t>
    </dgm:pt>
    <dgm:pt modelId="{816CB080-08AA-43C9-B476-4F0EAF86976B}">
      <dgm:prSet phldrT="[Texte]" custT="1"/>
      <dgm:spPr/>
      <dgm:t>
        <a:bodyPr/>
        <a:lstStyle/>
        <a:p>
          <a:r>
            <a:rPr lang="fr-FR" sz="1600" dirty="0" smtClean="0"/>
            <a:t>Rénovation</a:t>
          </a:r>
          <a:endParaRPr lang="fr-FR" sz="1600" dirty="0"/>
        </a:p>
      </dgm:t>
    </dgm:pt>
    <dgm:pt modelId="{146A22E5-4A36-49BF-852A-49BEF7697070}" type="parTrans" cxnId="{7FFBD543-AA20-4B35-97DE-103FE354F138}">
      <dgm:prSet/>
      <dgm:spPr/>
      <dgm:t>
        <a:bodyPr/>
        <a:lstStyle/>
        <a:p>
          <a:endParaRPr lang="fr-FR" sz="1200"/>
        </a:p>
      </dgm:t>
    </dgm:pt>
    <dgm:pt modelId="{FEBCF355-7CDA-497E-89D7-3DCF36159422}" type="sibTrans" cxnId="{7FFBD543-AA20-4B35-97DE-103FE354F138}">
      <dgm:prSet/>
      <dgm:spPr/>
      <dgm:t>
        <a:bodyPr/>
        <a:lstStyle/>
        <a:p>
          <a:endParaRPr lang="fr-FR" sz="1200"/>
        </a:p>
      </dgm:t>
    </dgm:pt>
    <dgm:pt modelId="{AF558B13-AB7C-4AD5-80E5-758A7EF2E5F0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dirty="0" smtClean="0"/>
            <a:t>Gestion</a:t>
          </a:r>
          <a:endParaRPr lang="fr-FR" sz="1600" dirty="0"/>
        </a:p>
      </dgm:t>
    </dgm:pt>
    <dgm:pt modelId="{ABF9E780-D1F6-4213-8696-0CE202A31250}" type="parTrans" cxnId="{9DE7D436-07CC-4C99-AB41-E6AA0C7096A2}">
      <dgm:prSet/>
      <dgm:spPr/>
      <dgm:t>
        <a:bodyPr/>
        <a:lstStyle/>
        <a:p>
          <a:endParaRPr lang="fr-FR" sz="1200"/>
        </a:p>
      </dgm:t>
    </dgm:pt>
    <dgm:pt modelId="{4562D97A-9393-4E5D-A56D-8840192BC78E}" type="sibTrans" cxnId="{9DE7D436-07CC-4C99-AB41-E6AA0C7096A2}">
      <dgm:prSet/>
      <dgm:spPr/>
      <dgm:t>
        <a:bodyPr/>
        <a:lstStyle/>
        <a:p>
          <a:endParaRPr lang="fr-FR" sz="1200"/>
        </a:p>
      </dgm:t>
    </dgm:pt>
    <dgm:pt modelId="{4B255D3B-D489-4497-B9B6-76689DC551DA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600" dirty="0" smtClean="0"/>
            <a:t>Animation</a:t>
          </a:r>
          <a:endParaRPr lang="fr-FR" sz="1600" dirty="0"/>
        </a:p>
      </dgm:t>
    </dgm:pt>
    <dgm:pt modelId="{211C2AF0-499C-423A-9CC9-EFED6F3155EE}" type="parTrans" cxnId="{F56D3D5A-6931-4DF8-827F-623C32158B31}">
      <dgm:prSet/>
      <dgm:spPr/>
      <dgm:t>
        <a:bodyPr/>
        <a:lstStyle/>
        <a:p>
          <a:endParaRPr lang="fr-FR" sz="1200"/>
        </a:p>
      </dgm:t>
    </dgm:pt>
    <dgm:pt modelId="{DEAA2FDD-65D3-4CAD-8C43-C89C020F0453}" type="sibTrans" cxnId="{F56D3D5A-6931-4DF8-827F-623C32158B31}">
      <dgm:prSet/>
      <dgm:spPr/>
      <dgm:t>
        <a:bodyPr/>
        <a:lstStyle/>
        <a:p>
          <a:endParaRPr lang="fr-FR" sz="1200"/>
        </a:p>
      </dgm:t>
    </dgm:pt>
    <dgm:pt modelId="{BFEA4FBC-B6AD-4268-98E3-45E0E1EC64D4}" type="pres">
      <dgm:prSet presAssocID="{22E03C88-5DFE-4050-B3C1-04F46197DD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3D570B7-ED0E-48C4-9351-2F2A7FBDA3D0}" type="pres">
      <dgm:prSet presAssocID="{22E03C88-5DFE-4050-B3C1-04F46197DD67}" presName="cycle" presStyleCnt="0"/>
      <dgm:spPr/>
    </dgm:pt>
    <dgm:pt modelId="{9CC5716E-3A0E-4A9C-B8C3-D59544E860C2}" type="pres">
      <dgm:prSet presAssocID="{6B42E013-CDC4-4DDC-A212-AA729255F9EC}" presName="nodeFirstNode" presStyleLbl="node1" presStyleIdx="0" presStyleCnt="5" custRadScaleRad="103913" custRadScaleInc="-49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B97D3A-6435-4CF2-95B0-54B4A4D74993}" type="pres">
      <dgm:prSet presAssocID="{4C721349-34E1-4888-9018-A241BD2C24A4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4A6178BA-9A4A-4D94-BCAC-1DA7AC67F9B5}" type="pres">
      <dgm:prSet presAssocID="{AF852AE3-B554-4258-ADE2-D88C052102D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65FCF7-E1C0-4B5E-AA9F-20116B887733}" type="pres">
      <dgm:prSet presAssocID="{816CB080-08AA-43C9-B476-4F0EAF86976B}" presName="nodeFollowingNodes" presStyleLbl="node1" presStyleIdx="2" presStyleCnt="5" custRadScaleRad="105442" custRadScaleInc="-52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3D7615-FC46-4BD7-9816-E5F47EE1910C}" type="pres">
      <dgm:prSet presAssocID="{AF558B13-AB7C-4AD5-80E5-758A7EF2E5F0}" presName="nodeFollowingNodes" presStyleLbl="node1" presStyleIdx="3" presStyleCnt="5" custRadScaleRad="104787" custRadScaleInc="45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5B8C0E-7FD5-4CBC-A12C-E1CBA03E1EA5}" type="pres">
      <dgm:prSet presAssocID="{4B255D3B-D489-4497-B9B6-76689DC551DA}" presName="nodeFollowingNodes" presStyleLbl="node1" presStyleIdx="4" presStyleCnt="5" custRadScaleRad="100185" custRadScaleInc="-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B9CB5FC-8707-4727-BCD1-68297C1BAA00}" type="presOf" srcId="{4B255D3B-D489-4497-B9B6-76689DC551DA}" destId="{A95B8C0E-7FD5-4CBC-A12C-E1CBA03E1EA5}" srcOrd="0" destOrd="0" presId="urn:microsoft.com/office/officeart/2005/8/layout/cycle3"/>
    <dgm:cxn modelId="{5B5B48D3-E553-4200-B0A1-59890616AE94}" type="presOf" srcId="{AF852AE3-B554-4258-ADE2-D88C052102DA}" destId="{4A6178BA-9A4A-4D94-BCAC-1DA7AC67F9B5}" srcOrd="0" destOrd="0" presId="urn:microsoft.com/office/officeart/2005/8/layout/cycle3"/>
    <dgm:cxn modelId="{7FFBD543-AA20-4B35-97DE-103FE354F138}" srcId="{22E03C88-5DFE-4050-B3C1-04F46197DD67}" destId="{816CB080-08AA-43C9-B476-4F0EAF86976B}" srcOrd="2" destOrd="0" parTransId="{146A22E5-4A36-49BF-852A-49BEF7697070}" sibTransId="{FEBCF355-7CDA-497E-89D7-3DCF36159422}"/>
    <dgm:cxn modelId="{84A978FE-2A5A-43A8-984F-A275C9D76AF4}" type="presOf" srcId="{816CB080-08AA-43C9-B476-4F0EAF86976B}" destId="{B765FCF7-E1C0-4B5E-AA9F-20116B887733}" srcOrd="0" destOrd="0" presId="urn:microsoft.com/office/officeart/2005/8/layout/cycle3"/>
    <dgm:cxn modelId="{B3758A6A-CFAA-4CFD-BE1A-9562B04DA7EE}" srcId="{22E03C88-5DFE-4050-B3C1-04F46197DD67}" destId="{6B42E013-CDC4-4DDC-A212-AA729255F9EC}" srcOrd="0" destOrd="0" parTransId="{DB93E506-800F-45E7-9DCC-3C055CCC5174}" sibTransId="{4C721349-34E1-4888-9018-A241BD2C24A4}"/>
    <dgm:cxn modelId="{58FF1288-BC3C-4719-81F5-7D90E6FF3FAC}" type="presOf" srcId="{6B42E013-CDC4-4DDC-A212-AA729255F9EC}" destId="{9CC5716E-3A0E-4A9C-B8C3-D59544E860C2}" srcOrd="0" destOrd="0" presId="urn:microsoft.com/office/officeart/2005/8/layout/cycle3"/>
    <dgm:cxn modelId="{9DE7D436-07CC-4C99-AB41-E6AA0C7096A2}" srcId="{22E03C88-5DFE-4050-B3C1-04F46197DD67}" destId="{AF558B13-AB7C-4AD5-80E5-758A7EF2E5F0}" srcOrd="3" destOrd="0" parTransId="{ABF9E780-D1F6-4213-8696-0CE202A31250}" sibTransId="{4562D97A-9393-4E5D-A56D-8840192BC78E}"/>
    <dgm:cxn modelId="{F56D3D5A-6931-4DF8-827F-623C32158B31}" srcId="{22E03C88-5DFE-4050-B3C1-04F46197DD67}" destId="{4B255D3B-D489-4497-B9B6-76689DC551DA}" srcOrd="4" destOrd="0" parTransId="{211C2AF0-499C-423A-9CC9-EFED6F3155EE}" sibTransId="{DEAA2FDD-65D3-4CAD-8C43-C89C020F0453}"/>
    <dgm:cxn modelId="{E9131088-065C-4644-AAF8-38E8DE26EB0E}" srcId="{22E03C88-5DFE-4050-B3C1-04F46197DD67}" destId="{AF852AE3-B554-4258-ADE2-D88C052102DA}" srcOrd="1" destOrd="0" parTransId="{A21FF14D-B426-4D1E-A74F-424564903F76}" sibTransId="{471CA601-D761-4634-9784-482F384C671A}"/>
    <dgm:cxn modelId="{A8E53666-8C98-4FC0-891F-BFF599C730AF}" type="presOf" srcId="{4C721349-34E1-4888-9018-A241BD2C24A4}" destId="{28B97D3A-6435-4CF2-95B0-54B4A4D74993}" srcOrd="0" destOrd="0" presId="urn:microsoft.com/office/officeart/2005/8/layout/cycle3"/>
    <dgm:cxn modelId="{7DE3C12D-54EF-420A-B0A4-EA1F6C3F6A34}" type="presOf" srcId="{AF558B13-AB7C-4AD5-80E5-758A7EF2E5F0}" destId="{C33D7615-FC46-4BD7-9816-E5F47EE1910C}" srcOrd="0" destOrd="0" presId="urn:microsoft.com/office/officeart/2005/8/layout/cycle3"/>
    <dgm:cxn modelId="{D8C2BCFC-DA0E-40A3-9919-86146FF56FE2}" type="presOf" srcId="{22E03C88-5DFE-4050-B3C1-04F46197DD67}" destId="{BFEA4FBC-B6AD-4268-98E3-45E0E1EC64D4}" srcOrd="0" destOrd="0" presId="urn:microsoft.com/office/officeart/2005/8/layout/cycle3"/>
    <dgm:cxn modelId="{16644C5A-BE22-440C-B1A5-29E0E55D00CB}" type="presParOf" srcId="{BFEA4FBC-B6AD-4268-98E3-45E0E1EC64D4}" destId="{13D570B7-ED0E-48C4-9351-2F2A7FBDA3D0}" srcOrd="0" destOrd="0" presId="urn:microsoft.com/office/officeart/2005/8/layout/cycle3"/>
    <dgm:cxn modelId="{DA76845D-83CA-4C87-A9CF-D3161A354519}" type="presParOf" srcId="{13D570B7-ED0E-48C4-9351-2F2A7FBDA3D0}" destId="{9CC5716E-3A0E-4A9C-B8C3-D59544E860C2}" srcOrd="0" destOrd="0" presId="urn:microsoft.com/office/officeart/2005/8/layout/cycle3"/>
    <dgm:cxn modelId="{783614A5-BD89-428F-BC0B-FD4257475661}" type="presParOf" srcId="{13D570B7-ED0E-48C4-9351-2F2A7FBDA3D0}" destId="{28B97D3A-6435-4CF2-95B0-54B4A4D74993}" srcOrd="1" destOrd="0" presId="urn:microsoft.com/office/officeart/2005/8/layout/cycle3"/>
    <dgm:cxn modelId="{66808A55-550D-4B63-AC85-FC9244B8D5C7}" type="presParOf" srcId="{13D570B7-ED0E-48C4-9351-2F2A7FBDA3D0}" destId="{4A6178BA-9A4A-4D94-BCAC-1DA7AC67F9B5}" srcOrd="2" destOrd="0" presId="urn:microsoft.com/office/officeart/2005/8/layout/cycle3"/>
    <dgm:cxn modelId="{68D12C43-6E6F-44FD-94FB-7866BAA51E03}" type="presParOf" srcId="{13D570B7-ED0E-48C4-9351-2F2A7FBDA3D0}" destId="{B765FCF7-E1C0-4B5E-AA9F-20116B887733}" srcOrd="3" destOrd="0" presId="urn:microsoft.com/office/officeart/2005/8/layout/cycle3"/>
    <dgm:cxn modelId="{4733B7CF-22D7-42B0-9DC7-96B47ABE6B6C}" type="presParOf" srcId="{13D570B7-ED0E-48C4-9351-2F2A7FBDA3D0}" destId="{C33D7615-FC46-4BD7-9816-E5F47EE1910C}" srcOrd="4" destOrd="0" presId="urn:microsoft.com/office/officeart/2005/8/layout/cycle3"/>
    <dgm:cxn modelId="{8235641C-5AAE-45B5-9F98-DFD69DEF8526}" type="presParOf" srcId="{13D570B7-ED0E-48C4-9351-2F2A7FBDA3D0}" destId="{A95B8C0E-7FD5-4CBC-A12C-E1CBA03E1EA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7D3A-6435-4CF2-95B0-54B4A4D74993}">
      <dsp:nvSpPr>
        <dsp:cNvPr id="0" name=""/>
        <dsp:cNvSpPr/>
      </dsp:nvSpPr>
      <dsp:spPr>
        <a:xfrm>
          <a:off x="369138" y="226227"/>
          <a:ext cx="3483400" cy="3483400"/>
        </a:xfrm>
        <a:prstGeom prst="circularArrow">
          <a:avLst>
            <a:gd name="adj1" fmla="val 5544"/>
            <a:gd name="adj2" fmla="val 330680"/>
            <a:gd name="adj3" fmla="val 13886463"/>
            <a:gd name="adj4" fmla="val 1731905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5716E-3A0E-4A9C-B8C3-D59544E860C2}">
      <dsp:nvSpPr>
        <dsp:cNvPr id="0" name=""/>
        <dsp:cNvSpPr/>
      </dsp:nvSpPr>
      <dsp:spPr>
        <a:xfrm>
          <a:off x="1334474" y="244117"/>
          <a:ext cx="1552728" cy="776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Aménagement</a:t>
          </a:r>
          <a:endParaRPr lang="fr-FR" sz="1600" kern="1200" dirty="0"/>
        </a:p>
      </dsp:txBody>
      <dsp:txXfrm>
        <a:off x="1372373" y="282016"/>
        <a:ext cx="1476930" cy="700566"/>
      </dsp:txXfrm>
    </dsp:sp>
    <dsp:sp modelId="{4A6178BA-9A4A-4D94-BCAC-1DA7AC67F9B5}">
      <dsp:nvSpPr>
        <dsp:cNvPr id="0" name=""/>
        <dsp:cNvSpPr/>
      </dsp:nvSpPr>
      <dsp:spPr>
        <a:xfrm>
          <a:off x="2826464" y="1326634"/>
          <a:ext cx="1552728" cy="776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Construction</a:t>
          </a:r>
          <a:endParaRPr lang="fr-FR" sz="1600" kern="1200" dirty="0"/>
        </a:p>
      </dsp:txBody>
      <dsp:txXfrm>
        <a:off x="2864363" y="1364533"/>
        <a:ext cx="1476930" cy="700566"/>
      </dsp:txXfrm>
    </dsp:sp>
    <dsp:sp modelId="{B765FCF7-E1C0-4B5E-AA9F-20116B887733}">
      <dsp:nvSpPr>
        <dsp:cNvPr id="0" name=""/>
        <dsp:cNvSpPr/>
      </dsp:nvSpPr>
      <dsp:spPr>
        <a:xfrm>
          <a:off x="2402697" y="3000240"/>
          <a:ext cx="1552728" cy="776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Rénovation</a:t>
          </a:r>
          <a:endParaRPr lang="fr-FR" sz="1600" kern="1200" dirty="0"/>
        </a:p>
      </dsp:txBody>
      <dsp:txXfrm>
        <a:off x="2440596" y="3038139"/>
        <a:ext cx="1476930" cy="700566"/>
      </dsp:txXfrm>
    </dsp:sp>
    <dsp:sp modelId="{C33D7615-FC46-4BD7-9816-E5F47EE1910C}">
      <dsp:nvSpPr>
        <dsp:cNvPr id="0" name=""/>
        <dsp:cNvSpPr/>
      </dsp:nvSpPr>
      <dsp:spPr>
        <a:xfrm>
          <a:off x="439803" y="2999918"/>
          <a:ext cx="1552728" cy="776364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Gestion</a:t>
          </a:r>
          <a:endParaRPr lang="fr-FR" sz="1600" kern="1200" dirty="0"/>
        </a:p>
      </dsp:txBody>
      <dsp:txXfrm>
        <a:off x="477702" y="3037817"/>
        <a:ext cx="1476930" cy="700566"/>
      </dsp:txXfrm>
    </dsp:sp>
    <dsp:sp modelId="{A95B8C0E-7FD5-4CBC-A12C-E1CBA03E1EA5}">
      <dsp:nvSpPr>
        <dsp:cNvPr id="0" name=""/>
        <dsp:cNvSpPr/>
      </dsp:nvSpPr>
      <dsp:spPr>
        <a:xfrm>
          <a:off x="0" y="1333544"/>
          <a:ext cx="1552728" cy="776364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Animation</a:t>
          </a:r>
          <a:endParaRPr lang="fr-FR" sz="1600" kern="1200" dirty="0"/>
        </a:p>
      </dsp:txBody>
      <dsp:txXfrm>
        <a:off x="37899" y="1371443"/>
        <a:ext cx="1476930" cy="700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22D05B-1967-4C68-BEE9-3D14778CB518}" type="datetimeFigureOut">
              <a:rPr lang="fr-FR"/>
              <a:pPr>
                <a:defRPr/>
              </a:pPr>
              <a:t>04/06/2015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7ACB2BF-D449-4FAE-A98B-5ECFF58AC35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3029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D7CFD1-2CCF-4753-852D-B8E9C90B4EA3}" type="datetimeFigureOut">
              <a:rPr lang="fr-FR"/>
              <a:pPr>
                <a:defRPr/>
              </a:pPr>
              <a:t>04/06/2015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72B55E-8FDF-4C5E-8AA5-E5D94100CA15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79897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2B55E-8FDF-4C5E-8AA5-E5D94100CA15}" type="slidenum">
              <a:rPr lang="fr-FR" altLang="fr-FR" smtClean="0"/>
              <a:pPr>
                <a:defRPr/>
              </a:pPr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1690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11207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2800" baseline="0">
                <a:solidFill>
                  <a:srgbClr val="1F497D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755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on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2267968" y="1628800"/>
            <a:ext cx="6407720" cy="1044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>
            <a:off x="179512" y="1628800"/>
            <a:ext cx="2016000" cy="1044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5"/>
          </p:nvPr>
        </p:nvSpPr>
        <p:spPr>
          <a:xfrm>
            <a:off x="2267968" y="2780928"/>
            <a:ext cx="6407720" cy="1044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8"/>
          </p:nvPr>
        </p:nvSpPr>
        <p:spPr>
          <a:xfrm>
            <a:off x="179512" y="2780928"/>
            <a:ext cx="2016000" cy="1044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9"/>
          </p:nvPr>
        </p:nvSpPr>
        <p:spPr>
          <a:xfrm>
            <a:off x="2267968" y="3933056"/>
            <a:ext cx="6407720" cy="1044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22"/>
          </p:nvPr>
        </p:nvSpPr>
        <p:spPr>
          <a:xfrm>
            <a:off x="179512" y="3933056"/>
            <a:ext cx="2016000" cy="1044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7544" y="6210300"/>
            <a:ext cx="3672408" cy="45906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3"/>
          </p:nvPr>
        </p:nvSpPr>
        <p:spPr>
          <a:xfrm>
            <a:off x="2267968" y="5049296"/>
            <a:ext cx="6407720" cy="1044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24"/>
          </p:nvPr>
        </p:nvSpPr>
        <p:spPr>
          <a:xfrm>
            <a:off x="179512" y="5049296"/>
            <a:ext cx="2016000" cy="1044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E9A-B346-4E7A-AD1C-7EFA2A7A165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4056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on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2267968" y="1628800"/>
            <a:ext cx="6407720" cy="792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>
            <a:off x="179512" y="1628800"/>
            <a:ext cx="2016000" cy="792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5"/>
          </p:nvPr>
        </p:nvSpPr>
        <p:spPr>
          <a:xfrm>
            <a:off x="2267968" y="2546924"/>
            <a:ext cx="6407720" cy="792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8"/>
          </p:nvPr>
        </p:nvSpPr>
        <p:spPr>
          <a:xfrm>
            <a:off x="179512" y="2546924"/>
            <a:ext cx="2016000" cy="792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9"/>
          </p:nvPr>
        </p:nvSpPr>
        <p:spPr>
          <a:xfrm>
            <a:off x="2267968" y="3465048"/>
            <a:ext cx="6407720" cy="792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22"/>
          </p:nvPr>
        </p:nvSpPr>
        <p:spPr>
          <a:xfrm>
            <a:off x="179512" y="3465048"/>
            <a:ext cx="2016000" cy="792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7544" y="6210300"/>
            <a:ext cx="3672408" cy="45906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3"/>
          </p:nvPr>
        </p:nvSpPr>
        <p:spPr>
          <a:xfrm>
            <a:off x="2267968" y="4383172"/>
            <a:ext cx="6407720" cy="792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24"/>
          </p:nvPr>
        </p:nvSpPr>
        <p:spPr>
          <a:xfrm>
            <a:off x="179512" y="4383172"/>
            <a:ext cx="2016000" cy="792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25"/>
          </p:nvPr>
        </p:nvSpPr>
        <p:spPr>
          <a:xfrm>
            <a:off x="2267968" y="5301296"/>
            <a:ext cx="6407720" cy="792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26"/>
          </p:nvPr>
        </p:nvSpPr>
        <p:spPr>
          <a:xfrm>
            <a:off x="179512" y="5301296"/>
            <a:ext cx="2016000" cy="792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01FB-2BCC-488D-9643-5B3D412D712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33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ones verticales boîtes car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2267968" y="1628800"/>
            <a:ext cx="6407720" cy="1332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>
            <a:off x="179512" y="1628800"/>
            <a:ext cx="2016000" cy="13320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5"/>
          </p:nvPr>
        </p:nvSpPr>
        <p:spPr>
          <a:xfrm>
            <a:off x="2267968" y="3068960"/>
            <a:ext cx="6407720" cy="1332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8"/>
          </p:nvPr>
        </p:nvSpPr>
        <p:spPr>
          <a:xfrm>
            <a:off x="179512" y="3068960"/>
            <a:ext cx="2016000" cy="13320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9"/>
          </p:nvPr>
        </p:nvSpPr>
        <p:spPr>
          <a:xfrm>
            <a:off x="2267968" y="4509120"/>
            <a:ext cx="6407720" cy="1332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22"/>
          </p:nvPr>
        </p:nvSpPr>
        <p:spPr>
          <a:xfrm>
            <a:off x="179512" y="4509120"/>
            <a:ext cx="2016000" cy="13320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7544" y="6210300"/>
            <a:ext cx="3672408" cy="45906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469B-2CE9-4841-975A-AD25FE29547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3000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ones verticales flè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2"/>
          <p:cNvSpPr>
            <a:spLocks noGrp="1"/>
          </p:cNvSpPr>
          <p:nvPr>
            <p:ph type="body" idx="22"/>
          </p:nvPr>
        </p:nvSpPr>
        <p:spPr>
          <a:xfrm rot="5400000">
            <a:off x="359358" y="4041117"/>
            <a:ext cx="1656185" cy="2016125"/>
          </a:xfrm>
          <a:prstGeom prst="homePlate">
            <a:avLst>
              <a:gd name="adj" fmla="val 30223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txBody>
          <a:bodyPr vert="vert270"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23"/>
          </p:nvPr>
        </p:nvSpPr>
        <p:spPr>
          <a:xfrm rot="5400000">
            <a:off x="395423" y="2781038"/>
            <a:ext cx="1584178" cy="2016001"/>
          </a:xfrm>
          <a:prstGeom prst="homePlate">
            <a:avLst>
              <a:gd name="adj" fmla="val 25878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txBody>
          <a:bodyPr vert="vert270"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2267968" y="1628800"/>
            <a:ext cx="6407720" cy="1332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 rot="5400000">
            <a:off x="359420" y="1448891"/>
            <a:ext cx="1656184" cy="2016001"/>
          </a:xfrm>
          <a:prstGeom prst="homePlate">
            <a:avLst>
              <a:gd name="adj" fmla="val 18226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txBody>
          <a:bodyPr vert="vert270"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5"/>
          </p:nvPr>
        </p:nvSpPr>
        <p:spPr>
          <a:xfrm>
            <a:off x="2267968" y="2924945"/>
            <a:ext cx="6407720" cy="1332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9"/>
          </p:nvPr>
        </p:nvSpPr>
        <p:spPr>
          <a:xfrm>
            <a:off x="2267968" y="4221089"/>
            <a:ext cx="6407720" cy="1332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7544" y="6210300"/>
            <a:ext cx="3672408" cy="45906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854E-8379-4CB5-868B-CED5AC69FAF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7017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2195736" y="2780928"/>
            <a:ext cx="2105768" cy="144016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361950" indent="-180975">
              <a:defRPr sz="1100" b="0"/>
            </a:lvl2pPr>
            <a:lvl3pPr marL="542925" indent="-180975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>
            <a:off x="179512" y="2780928"/>
            <a:ext cx="1800200" cy="144016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5"/>
          </p:nvPr>
        </p:nvSpPr>
        <p:spPr>
          <a:xfrm>
            <a:off x="2195736" y="4437240"/>
            <a:ext cx="2105768" cy="151204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538163" indent="-174625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8"/>
          </p:nvPr>
        </p:nvSpPr>
        <p:spPr>
          <a:xfrm>
            <a:off x="179512" y="4437240"/>
            <a:ext cx="1800200" cy="151204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4363875" y="1700808"/>
            <a:ext cx="2328834" cy="792000"/>
          </a:xfrm>
          <a:prstGeom prst="chevron">
            <a:avLst>
              <a:gd name="adj" fmla="val 3132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95736" y="1700808"/>
            <a:ext cx="2297202" cy="792162"/>
          </a:xfrm>
          <a:prstGeom prst="homePlate">
            <a:avLst>
              <a:gd name="adj" fmla="val 29629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21"/>
          </p:nvPr>
        </p:nvSpPr>
        <p:spPr>
          <a:xfrm>
            <a:off x="4397477" y="2780928"/>
            <a:ext cx="2105768" cy="144016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538163" indent="-174625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8" name="Espace réservé du contenu 3"/>
          <p:cNvSpPr>
            <a:spLocks noGrp="1"/>
          </p:cNvSpPr>
          <p:nvPr>
            <p:ph sz="half" idx="22"/>
          </p:nvPr>
        </p:nvSpPr>
        <p:spPr>
          <a:xfrm>
            <a:off x="4397477" y="4437240"/>
            <a:ext cx="2105768" cy="151204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538163" indent="-174625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23"/>
          </p:nvPr>
        </p:nvSpPr>
        <p:spPr>
          <a:xfrm>
            <a:off x="6563646" y="1700808"/>
            <a:ext cx="2328834" cy="792000"/>
          </a:xfrm>
          <a:prstGeom prst="chevron">
            <a:avLst>
              <a:gd name="adj" fmla="val 3132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24"/>
          </p:nvPr>
        </p:nvSpPr>
        <p:spPr>
          <a:xfrm>
            <a:off x="6599218" y="2780928"/>
            <a:ext cx="2105768" cy="144016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538163" indent="-174625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5"/>
          </p:nvPr>
        </p:nvSpPr>
        <p:spPr>
          <a:xfrm>
            <a:off x="6599218" y="4437240"/>
            <a:ext cx="2105768" cy="151204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538163" indent="-174625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7544" y="6210300"/>
            <a:ext cx="3672408" cy="45906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D0C2-0F09-45B1-A678-F6B898109FB7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1233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ro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2195736" y="2780928"/>
            <a:ext cx="2105768" cy="108024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361950" indent="-180975">
              <a:defRPr sz="1100" b="0"/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>
            <a:off x="179512" y="2780928"/>
            <a:ext cx="1800200" cy="108024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5"/>
          </p:nvPr>
        </p:nvSpPr>
        <p:spPr>
          <a:xfrm>
            <a:off x="2195736" y="3933056"/>
            <a:ext cx="2105768" cy="108012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538163" indent="-174625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8"/>
          </p:nvPr>
        </p:nvSpPr>
        <p:spPr>
          <a:xfrm>
            <a:off x="179512" y="3933056"/>
            <a:ext cx="1800200" cy="108012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4363875" y="1700808"/>
            <a:ext cx="2328834" cy="792000"/>
          </a:xfrm>
          <a:prstGeom prst="chevron">
            <a:avLst>
              <a:gd name="adj" fmla="val 3132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95736" y="1700808"/>
            <a:ext cx="2297202" cy="792162"/>
          </a:xfrm>
          <a:prstGeom prst="homePlate">
            <a:avLst>
              <a:gd name="adj" fmla="val 29629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21"/>
          </p:nvPr>
        </p:nvSpPr>
        <p:spPr>
          <a:xfrm>
            <a:off x="4397477" y="2780928"/>
            <a:ext cx="2105768" cy="108024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538163" indent="-174625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8" name="Espace réservé du contenu 3"/>
          <p:cNvSpPr>
            <a:spLocks noGrp="1"/>
          </p:cNvSpPr>
          <p:nvPr>
            <p:ph sz="half" idx="22"/>
          </p:nvPr>
        </p:nvSpPr>
        <p:spPr>
          <a:xfrm>
            <a:off x="4397477" y="3933056"/>
            <a:ext cx="2105768" cy="108012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538163" indent="-174625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23"/>
          </p:nvPr>
        </p:nvSpPr>
        <p:spPr>
          <a:xfrm>
            <a:off x="6563646" y="1700808"/>
            <a:ext cx="2328834" cy="792000"/>
          </a:xfrm>
          <a:prstGeom prst="chevron">
            <a:avLst>
              <a:gd name="adj" fmla="val 3132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24"/>
          </p:nvPr>
        </p:nvSpPr>
        <p:spPr>
          <a:xfrm>
            <a:off x="6599218" y="2780928"/>
            <a:ext cx="2105768" cy="108024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538163" indent="-174625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5"/>
          </p:nvPr>
        </p:nvSpPr>
        <p:spPr>
          <a:xfrm>
            <a:off x="6599218" y="3933056"/>
            <a:ext cx="2105768" cy="108012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538163" indent="-174625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7544" y="6210300"/>
            <a:ext cx="3672408" cy="45906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26"/>
          </p:nvPr>
        </p:nvSpPr>
        <p:spPr>
          <a:xfrm>
            <a:off x="2195736" y="5085184"/>
            <a:ext cx="2105768" cy="108012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538163" indent="-174625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27"/>
          </p:nvPr>
        </p:nvSpPr>
        <p:spPr>
          <a:xfrm>
            <a:off x="179512" y="5085184"/>
            <a:ext cx="1800200" cy="108012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Espace réservé du contenu 3"/>
          <p:cNvSpPr>
            <a:spLocks noGrp="1"/>
          </p:cNvSpPr>
          <p:nvPr>
            <p:ph sz="half" idx="28"/>
          </p:nvPr>
        </p:nvSpPr>
        <p:spPr>
          <a:xfrm>
            <a:off x="4397477" y="5085184"/>
            <a:ext cx="2105768" cy="108012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538163" indent="-174625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5" name="Espace réservé du contenu 3"/>
          <p:cNvSpPr>
            <a:spLocks noGrp="1"/>
          </p:cNvSpPr>
          <p:nvPr>
            <p:ph sz="half" idx="29"/>
          </p:nvPr>
        </p:nvSpPr>
        <p:spPr>
          <a:xfrm>
            <a:off x="6599218" y="5085184"/>
            <a:ext cx="2105768" cy="1080120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538163" indent="-174625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BACE-0CFF-4387-BAAA-D081467074F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199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95736" y="2780928"/>
            <a:ext cx="2105768" cy="3312368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361950" indent="-180975">
              <a:defRPr sz="1200" b="0"/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4"/>
          </p:nvPr>
        </p:nvSpPr>
        <p:spPr>
          <a:xfrm>
            <a:off x="179512" y="2780928"/>
            <a:ext cx="1800200" cy="3312368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4363875" y="1700808"/>
            <a:ext cx="2328834" cy="792000"/>
          </a:xfrm>
          <a:prstGeom prst="chevron">
            <a:avLst>
              <a:gd name="adj" fmla="val 3132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95736" y="1700808"/>
            <a:ext cx="2297202" cy="792162"/>
          </a:xfrm>
          <a:prstGeom prst="homePlate">
            <a:avLst>
              <a:gd name="adj" fmla="val 29629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1"/>
          </p:nvPr>
        </p:nvSpPr>
        <p:spPr>
          <a:xfrm>
            <a:off x="4397477" y="2780928"/>
            <a:ext cx="2105768" cy="3312368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lang="fr-FR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23"/>
          </p:nvPr>
        </p:nvSpPr>
        <p:spPr>
          <a:xfrm>
            <a:off x="6563646" y="1700808"/>
            <a:ext cx="2328834" cy="792000"/>
          </a:xfrm>
          <a:prstGeom prst="chevron">
            <a:avLst>
              <a:gd name="adj" fmla="val 3132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4"/>
          </p:nvPr>
        </p:nvSpPr>
        <p:spPr>
          <a:xfrm>
            <a:off x="6599218" y="2780928"/>
            <a:ext cx="2105768" cy="3312368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lang="fr-FR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5"/>
          </p:nvPr>
        </p:nvSpPr>
        <p:spPr>
          <a:xfrm>
            <a:off x="467544" y="6210300"/>
            <a:ext cx="3672408" cy="45906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ABD5-0C08-4DB0-86DD-0C3EABBF2A4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41347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2780928"/>
            <a:ext cx="2052000" cy="3312368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361950" indent="-180975">
              <a:defRPr sz="1200" b="0"/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2391650" y="1700808"/>
            <a:ext cx="2268000" cy="792000"/>
          </a:xfrm>
          <a:prstGeom prst="chevron">
            <a:avLst>
              <a:gd name="adj" fmla="val 3132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51520" y="1700808"/>
            <a:ext cx="2268000" cy="792162"/>
          </a:xfrm>
          <a:prstGeom prst="homePlate">
            <a:avLst>
              <a:gd name="adj" fmla="val 29629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21"/>
          </p:nvPr>
        </p:nvSpPr>
        <p:spPr>
          <a:xfrm>
            <a:off x="2363755" y="2780928"/>
            <a:ext cx="2052000" cy="3312368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361950" indent="-180975">
              <a:defRPr sz="1200" b="0"/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23"/>
          </p:nvPr>
        </p:nvSpPr>
        <p:spPr>
          <a:xfrm>
            <a:off x="4531780" y="1700808"/>
            <a:ext cx="2268000" cy="792000"/>
          </a:xfrm>
          <a:prstGeom prst="chevron">
            <a:avLst>
              <a:gd name="adj" fmla="val 3132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4"/>
          </p:nvPr>
        </p:nvSpPr>
        <p:spPr>
          <a:xfrm>
            <a:off x="4475990" y="2780928"/>
            <a:ext cx="2052000" cy="3312368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lang="fr-FR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25"/>
          </p:nvPr>
        </p:nvSpPr>
        <p:spPr>
          <a:xfrm>
            <a:off x="6671910" y="1700808"/>
            <a:ext cx="2268000" cy="792000"/>
          </a:xfrm>
          <a:prstGeom prst="chevron">
            <a:avLst>
              <a:gd name="adj" fmla="val 3132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6"/>
          </p:nvPr>
        </p:nvSpPr>
        <p:spPr>
          <a:xfrm>
            <a:off x="6588224" y="2780928"/>
            <a:ext cx="2052000" cy="3312368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lang="fr-FR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00149-27B4-4618-9F47-07E8679ACA0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47461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2780928"/>
            <a:ext cx="1584176" cy="3312368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361950" indent="-180975">
              <a:defRPr sz="1100" b="0"/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1907704" y="1700808"/>
            <a:ext cx="1750931" cy="792000"/>
          </a:xfrm>
          <a:prstGeom prst="chevron">
            <a:avLst>
              <a:gd name="adj" fmla="val 3132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51520" y="1700808"/>
            <a:ext cx="1750931" cy="792162"/>
          </a:xfrm>
          <a:prstGeom prst="homePlate">
            <a:avLst>
              <a:gd name="adj" fmla="val 29629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21"/>
          </p:nvPr>
        </p:nvSpPr>
        <p:spPr>
          <a:xfrm>
            <a:off x="1907704" y="2780928"/>
            <a:ext cx="1584176" cy="3312368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361950" indent="-180975">
              <a:defRPr sz="1100" b="0"/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23"/>
          </p:nvPr>
        </p:nvSpPr>
        <p:spPr>
          <a:xfrm>
            <a:off x="3563888" y="1700808"/>
            <a:ext cx="1750931" cy="792000"/>
          </a:xfrm>
          <a:prstGeom prst="chevron">
            <a:avLst>
              <a:gd name="adj" fmla="val 3132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4"/>
          </p:nvPr>
        </p:nvSpPr>
        <p:spPr>
          <a:xfrm>
            <a:off x="3563888" y="2780928"/>
            <a:ext cx="1584176" cy="3312368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361950" indent="-180975">
              <a:defRPr sz="1100" b="0"/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25"/>
          </p:nvPr>
        </p:nvSpPr>
        <p:spPr>
          <a:xfrm>
            <a:off x="5220072" y="1700808"/>
            <a:ext cx="1750931" cy="792000"/>
          </a:xfrm>
          <a:prstGeom prst="chevron">
            <a:avLst>
              <a:gd name="adj" fmla="val 3132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6"/>
          </p:nvPr>
        </p:nvSpPr>
        <p:spPr>
          <a:xfrm>
            <a:off x="5220072" y="2780928"/>
            <a:ext cx="1584176" cy="3312368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361950" indent="-180975">
              <a:defRPr sz="1100" b="0"/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27"/>
          </p:nvPr>
        </p:nvSpPr>
        <p:spPr>
          <a:xfrm>
            <a:off x="6876256" y="1700808"/>
            <a:ext cx="1750931" cy="792000"/>
          </a:xfrm>
          <a:prstGeom prst="chevron">
            <a:avLst>
              <a:gd name="adj" fmla="val 3132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8"/>
          </p:nvPr>
        </p:nvSpPr>
        <p:spPr>
          <a:xfrm>
            <a:off x="6876256" y="2780928"/>
            <a:ext cx="1584176" cy="3312368"/>
          </a:xfrm>
        </p:spPr>
        <p:txBody>
          <a:bodyPr>
            <a:noAutofit/>
          </a:bodyPr>
          <a:lstStyle>
            <a:lvl1pPr marL="174625" indent="-174625">
              <a:defRPr sz="1200" b="0"/>
            </a:lvl1pPr>
            <a:lvl2pPr marL="361950" indent="-180975">
              <a:defRPr sz="1100" b="0"/>
            </a:lvl2pPr>
            <a:lvl3pPr marL="901700" indent="-188913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E339-A1DC-483B-8980-1B75953E85D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84948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étho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1224137"/>
          </a:xfrm>
        </p:spPr>
        <p:txBody>
          <a:bodyPr>
            <a:noAutofit/>
          </a:bodyPr>
          <a:lstStyle>
            <a:lvl1pPr marL="174625" indent="-174625">
              <a:defRPr sz="1600" b="0"/>
            </a:lvl1pPr>
            <a:lvl2pPr marL="538163" indent="-174625">
              <a:defRPr sz="1400" b="0"/>
            </a:lvl2pPr>
            <a:lvl3pPr marL="901700" indent="-188913">
              <a:defRPr sz="1200" b="0"/>
            </a:lvl3pPr>
            <a:lvl4pPr marL="1250950" indent="-174625">
              <a:defRPr sz="1100" b="0"/>
            </a:lvl4pPr>
            <a:lvl5pPr marL="1612900" indent="-174625">
              <a:defRPr sz="11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041775" cy="1224137"/>
          </a:xfrm>
        </p:spPr>
        <p:txBody>
          <a:bodyPr>
            <a:noAutofit/>
          </a:bodyPr>
          <a:lstStyle>
            <a:lvl1pPr marL="174625" indent="-174625">
              <a:defRPr sz="1600" b="0"/>
            </a:lvl1pPr>
            <a:lvl2pPr marL="538163" indent="-174625">
              <a:defRPr sz="1400" b="0"/>
            </a:lvl2pPr>
            <a:lvl3pPr marL="901700" indent="-188913">
              <a:defRPr sz="1200" b="0"/>
            </a:lvl3pPr>
            <a:lvl4pPr marL="1250950" indent="-174625">
              <a:defRPr sz="1100" b="0"/>
            </a:lvl4pPr>
            <a:lvl5pPr marL="1612900" indent="-174625">
              <a:defRPr sz="11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3"/>
          </p:nvPr>
        </p:nvSpPr>
        <p:spPr>
          <a:xfrm>
            <a:off x="4668455" y="1535113"/>
            <a:ext cx="4040188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67544" y="6093296"/>
            <a:ext cx="8208912" cy="288032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5"/>
          </p:nvPr>
        </p:nvSpPr>
        <p:spPr>
          <a:xfrm>
            <a:off x="457200" y="3645024"/>
            <a:ext cx="8219256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6"/>
          </p:nvPr>
        </p:nvSpPr>
        <p:spPr>
          <a:xfrm>
            <a:off x="457200" y="4458790"/>
            <a:ext cx="8219256" cy="1368153"/>
          </a:xfrm>
        </p:spPr>
        <p:txBody>
          <a:bodyPr>
            <a:noAutofit/>
          </a:bodyPr>
          <a:lstStyle>
            <a:lvl1pPr marL="174625" indent="-174625">
              <a:defRPr sz="1600" b="0"/>
            </a:lvl1pPr>
            <a:lvl2pPr marL="538163" indent="-174625">
              <a:defRPr sz="1400" b="0"/>
            </a:lvl2pPr>
            <a:lvl3pPr marL="901700" indent="-188913">
              <a:defRPr sz="1200" b="0"/>
            </a:lvl3pPr>
            <a:lvl4pPr marL="1250950" indent="-174625">
              <a:defRPr sz="1100" b="0"/>
            </a:lvl4pPr>
            <a:lvl5pPr marL="1612900" indent="-174625">
              <a:defRPr sz="11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B67B-6F36-41A9-9A5C-197E8FCAFB7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7338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>
            <a:noAutofit/>
          </a:bodyPr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7544" y="6021288"/>
            <a:ext cx="8208912" cy="288032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01F1F-7529-4577-B3B7-92E77EA1BEF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5483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>
          <a:xfrm>
            <a:off x="1042988" y="1988840"/>
            <a:ext cx="7345362" cy="3960813"/>
          </a:xfrm>
        </p:spPr>
        <p:txBody>
          <a:bodyPr rtlCol="0">
            <a:normAutofit/>
          </a:bodyPr>
          <a:lstStyle/>
          <a:p>
            <a:pPr lvl="0"/>
            <a:r>
              <a:rPr lang="fr-FR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67544" y="6093296"/>
            <a:ext cx="7920880" cy="36004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1569-9E0D-4300-BD04-CD01B8DEAB8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44040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7544" y="6093296"/>
            <a:ext cx="8208912" cy="36004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FC59-CE56-4D95-9733-AB0C528E0DD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20260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 ou slides inutilis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3105150"/>
            <a:ext cx="9144000" cy="64770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600">
                <a:solidFill>
                  <a:srgbClr val="1F497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713F-4442-4492-B381-0974F7DE621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1272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14EB-89DC-4F93-8BF1-DE30B5DE0B1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53181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7544" y="6210300"/>
            <a:ext cx="3672408" cy="45906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4A33-DAB1-4EBD-BB27-B2325035352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06538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icare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17764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786610" cy="1143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43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I Care - Stratégie Biodiversité</a:t>
            </a:r>
            <a:endParaRPr lang="fr-BE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BE" dirty="0"/>
              <a:t>I Care - Stratégie Biodiversité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7BC441-7319-4E99-B7FE-7A9795535874}" type="slidenum">
              <a:rPr lang="fr-BE" altLang="fr-FR"/>
              <a:pPr>
                <a:defRPr/>
              </a:pPr>
              <a:t>‹N°›</a:t>
            </a:fld>
            <a:endParaRPr lang="fr-BE" altLang="fr-FR" dirty="0"/>
          </a:p>
        </p:txBody>
      </p:sp>
    </p:spTree>
    <p:extLst>
      <p:ext uri="{BB962C8B-B14F-4D97-AF65-F5344CB8AC3E}">
        <p14:creationId xmlns:p14="http://schemas.microsoft.com/office/powerpoint/2010/main" val="87781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7110"/>
            <a:ext cx="4040188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3672409"/>
          </a:xfrm>
        </p:spPr>
        <p:txBody>
          <a:bodyPr>
            <a:noAutofit/>
          </a:bodyPr>
          <a:lstStyle>
            <a:lvl1pPr marL="174625" indent="-174625">
              <a:defRPr sz="1600" b="0"/>
            </a:lvl1pPr>
            <a:lvl2pPr marL="446088" indent="-180975">
              <a:defRPr sz="1400" b="0"/>
            </a:lvl2pPr>
            <a:lvl3pPr marL="712788" indent="-169863">
              <a:defRPr sz="1200" b="0"/>
            </a:lvl3pPr>
            <a:lvl4pPr marL="989013" indent="-180975">
              <a:defRPr sz="1200" b="0"/>
            </a:lvl4pPr>
            <a:lvl5pPr marL="1254125" indent="-180975">
              <a:defRPr sz="12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48879"/>
            <a:ext cx="4041775" cy="3672409"/>
          </a:xfrm>
        </p:spPr>
        <p:txBody>
          <a:bodyPr>
            <a:noAutofit/>
          </a:bodyPr>
          <a:lstStyle>
            <a:lvl1pPr marL="174625" indent="-174625">
              <a:defRPr sz="1600" b="0"/>
            </a:lvl1pPr>
            <a:lvl2pPr marL="550863" indent="-285750">
              <a:defRPr lang="fr-FR" sz="1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4375" indent="-171450">
              <a:defRPr lang="fr-FR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9013" indent="-180975">
              <a:defRPr sz="1200" b="0"/>
            </a:lvl4pPr>
            <a:lvl5pPr marL="1254125" indent="-180975">
              <a:defRPr sz="12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3"/>
          </p:nvPr>
        </p:nvSpPr>
        <p:spPr>
          <a:xfrm>
            <a:off x="4668455" y="1637110"/>
            <a:ext cx="4040188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67544" y="6093296"/>
            <a:ext cx="8208912" cy="288032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73A5-6F38-424C-99EF-7D39B5E549C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0140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a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7110"/>
            <a:ext cx="2592000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2592000" cy="3777283"/>
          </a:xfrm>
        </p:spPr>
        <p:txBody>
          <a:bodyPr lIns="0" rIns="0">
            <a:noAutofit/>
          </a:bodyPr>
          <a:lstStyle>
            <a:lvl1pPr marL="174625" indent="-174625">
              <a:defRPr sz="1600"/>
            </a:lvl1pPr>
            <a:lvl2pPr marL="361950" indent="-180975">
              <a:defRPr sz="1400"/>
            </a:lvl2pPr>
            <a:lvl3pPr marL="627063" indent="-180975">
              <a:defRPr sz="1200"/>
            </a:lvl3pPr>
            <a:lvl4pPr marL="893763" indent="-180975">
              <a:defRPr sz="1200"/>
            </a:lvl4pPr>
            <a:lvl5pPr marL="1169988" indent="-180975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342548" y="2348879"/>
            <a:ext cx="2592287" cy="3777283"/>
          </a:xfrm>
        </p:spPr>
        <p:txBody>
          <a:bodyPr lIns="0" rIns="0">
            <a:noAutofit/>
          </a:bodyPr>
          <a:lstStyle>
            <a:lvl1pPr marL="174625" indent="-174625">
              <a:defRPr sz="1600"/>
            </a:lvl1pPr>
            <a:lvl2pPr marL="466725" indent="-285750">
              <a:defRPr lang="fr-FR" sz="1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4863" indent="-177800">
              <a:defRPr lang="fr-FR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lang="fr-FR" sz="11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1437" indent="-171450">
              <a:defRPr lang="fr-FR" sz="11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228184" y="2348879"/>
            <a:ext cx="2592287" cy="3777283"/>
          </a:xfrm>
        </p:spPr>
        <p:txBody>
          <a:bodyPr lIns="0" rIns="0">
            <a:noAutofit/>
          </a:bodyPr>
          <a:lstStyle>
            <a:lvl1pPr marL="174625" indent="-174625">
              <a:defRPr sz="1600"/>
            </a:lvl1pPr>
            <a:lvl2pPr marL="466725" indent="-285750">
              <a:defRPr lang="fr-FR" sz="1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4863" indent="-177800">
              <a:defRPr lang="fr-FR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lang="fr-FR" sz="11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1437" indent="-171450">
              <a:defRPr lang="fr-FR" sz="11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4"/>
          </p:nvPr>
        </p:nvSpPr>
        <p:spPr>
          <a:xfrm>
            <a:off x="3347864" y="1637110"/>
            <a:ext cx="2592000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5"/>
          </p:nvPr>
        </p:nvSpPr>
        <p:spPr>
          <a:xfrm>
            <a:off x="6228184" y="1637110"/>
            <a:ext cx="2592000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467544" y="6210300"/>
            <a:ext cx="3672408" cy="45906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61CD-D462-4B38-801F-DB1F4DF6E514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893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mpara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9" y="1637110"/>
            <a:ext cx="2016224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323529" y="2348879"/>
            <a:ext cx="2016224" cy="3777283"/>
          </a:xfrm>
        </p:spPr>
        <p:txBody>
          <a:bodyPr lIns="0" rIns="0">
            <a:noAutofit/>
          </a:bodyPr>
          <a:lstStyle>
            <a:lvl1pPr marL="174625" indent="-174625">
              <a:defRPr sz="1400"/>
            </a:lvl1pPr>
            <a:lvl2pPr marL="361950" indent="-180975">
              <a:defRPr sz="1200"/>
            </a:lvl2pPr>
            <a:lvl3pPr marL="627063" indent="-180975">
              <a:defRPr sz="1100"/>
            </a:lvl3pPr>
            <a:lvl4pPr marL="989013" indent="-180975">
              <a:defRPr sz="1050"/>
            </a:lvl4pPr>
            <a:lvl5pPr marL="1339850" indent="-169863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483768" y="2348879"/>
            <a:ext cx="2016447" cy="3777283"/>
          </a:xfrm>
        </p:spPr>
        <p:txBody>
          <a:bodyPr lIns="0" rIns="0">
            <a:noAutofit/>
          </a:bodyPr>
          <a:lstStyle>
            <a:lvl1pPr marL="174625" indent="-174625">
              <a:defRPr sz="1400"/>
            </a:lvl1pPr>
            <a:lvl2pPr marL="466725" indent="-285750">
              <a:defRPr lang="fr-FR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4863" indent="-177800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lang="fr-FR" sz="105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1437" indent="-171450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44008" y="2348879"/>
            <a:ext cx="2016447" cy="3777283"/>
          </a:xfrm>
        </p:spPr>
        <p:txBody>
          <a:bodyPr lIns="0" rIns="0">
            <a:noAutofit/>
          </a:bodyPr>
          <a:lstStyle>
            <a:lvl1pPr marL="174625" indent="-174625">
              <a:defRPr sz="1400"/>
            </a:lvl1pPr>
            <a:lvl2pPr marL="466725" indent="-285750">
              <a:defRPr lang="fr-FR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4863" indent="-177800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lang="fr-FR" sz="105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1437" indent="-171450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4"/>
          </p:nvPr>
        </p:nvSpPr>
        <p:spPr>
          <a:xfrm>
            <a:off x="2489084" y="1637110"/>
            <a:ext cx="2016224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5"/>
          </p:nvPr>
        </p:nvSpPr>
        <p:spPr>
          <a:xfrm>
            <a:off x="4644008" y="1637110"/>
            <a:ext cx="2016224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467544" y="6210300"/>
            <a:ext cx="3672408" cy="45906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contenu 5"/>
          <p:cNvSpPr>
            <a:spLocks noGrp="1"/>
          </p:cNvSpPr>
          <p:nvPr>
            <p:ph sz="quarter" idx="17"/>
          </p:nvPr>
        </p:nvSpPr>
        <p:spPr>
          <a:xfrm>
            <a:off x="6804248" y="2348879"/>
            <a:ext cx="2016447" cy="3777283"/>
          </a:xfrm>
        </p:spPr>
        <p:txBody>
          <a:bodyPr lIns="0" rIns="0">
            <a:noAutofit/>
          </a:bodyPr>
          <a:lstStyle>
            <a:lvl1pPr marL="174625" indent="-174625">
              <a:defRPr sz="1400"/>
            </a:lvl1pPr>
            <a:lvl2pPr marL="466725" indent="-285750">
              <a:defRPr lang="fr-FR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4863" indent="-177800">
              <a:defRPr lang="fr-FR" sz="1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0950" indent="-174625">
              <a:defRPr lang="fr-FR" sz="105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1437" indent="-171450">
              <a:defRPr lang="fr-FR" sz="105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8"/>
          </p:nvPr>
        </p:nvSpPr>
        <p:spPr>
          <a:xfrm>
            <a:off x="6804248" y="1637110"/>
            <a:ext cx="2016224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03DCB-BB05-4F97-AB81-07281629E66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7736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3 compara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2267968" y="1637110"/>
            <a:ext cx="2016000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2267968" y="2348879"/>
            <a:ext cx="2016000" cy="1152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36108" y="1637110"/>
            <a:ext cx="2016000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rtlCol="0" anchor="ctr">
            <a:noAutofit/>
          </a:bodyPr>
          <a:lstStyle>
            <a:lvl1pPr>
              <a:defRPr lang="fr-FR" sz="1600" b="0" dirty="0" smtClean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36108" y="2348879"/>
            <a:ext cx="2016000" cy="1152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804248" y="1637110"/>
            <a:ext cx="2016223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rtlCol="0" anchor="ctr">
            <a:noAutofit/>
          </a:bodyPr>
          <a:lstStyle>
            <a:lvl1pPr>
              <a:defRPr lang="fr-FR" sz="1600" b="0" dirty="0" smtClean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804248" y="2348879"/>
            <a:ext cx="2016223" cy="1152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076325" indent="0">
              <a:buNone/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>
            <a:off x="179512" y="2348879"/>
            <a:ext cx="2016000" cy="1152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5"/>
          </p:nvPr>
        </p:nvSpPr>
        <p:spPr>
          <a:xfrm>
            <a:off x="2267968" y="3645024"/>
            <a:ext cx="2016000" cy="1152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4536108" y="3645024"/>
            <a:ext cx="2016000" cy="1152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5" name="Espace réservé du contenu 5"/>
          <p:cNvSpPr>
            <a:spLocks noGrp="1"/>
          </p:cNvSpPr>
          <p:nvPr>
            <p:ph sz="quarter" idx="17"/>
          </p:nvPr>
        </p:nvSpPr>
        <p:spPr>
          <a:xfrm>
            <a:off x="6804248" y="3645024"/>
            <a:ext cx="2016223" cy="1152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076325" indent="0">
              <a:buNone/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8"/>
          </p:nvPr>
        </p:nvSpPr>
        <p:spPr>
          <a:xfrm>
            <a:off x="179512" y="3645024"/>
            <a:ext cx="2016000" cy="1152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9"/>
          </p:nvPr>
        </p:nvSpPr>
        <p:spPr>
          <a:xfrm>
            <a:off x="2267968" y="4941168"/>
            <a:ext cx="2016000" cy="1152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8" name="Espace réservé du contenu 5"/>
          <p:cNvSpPr>
            <a:spLocks noGrp="1"/>
          </p:cNvSpPr>
          <p:nvPr>
            <p:ph sz="quarter" idx="20"/>
          </p:nvPr>
        </p:nvSpPr>
        <p:spPr>
          <a:xfrm>
            <a:off x="4536108" y="4941168"/>
            <a:ext cx="2016000" cy="1152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9" name="Espace réservé du contenu 5"/>
          <p:cNvSpPr>
            <a:spLocks noGrp="1"/>
          </p:cNvSpPr>
          <p:nvPr>
            <p:ph sz="quarter" idx="21"/>
          </p:nvPr>
        </p:nvSpPr>
        <p:spPr>
          <a:xfrm>
            <a:off x="6804248" y="4941168"/>
            <a:ext cx="2016223" cy="1152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076325" indent="0">
              <a:buNone/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22"/>
          </p:nvPr>
        </p:nvSpPr>
        <p:spPr>
          <a:xfrm>
            <a:off x="179512" y="4941168"/>
            <a:ext cx="2016000" cy="1152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3"/>
          </p:nvPr>
        </p:nvSpPr>
        <p:spPr>
          <a:xfrm>
            <a:off x="467544" y="6210300"/>
            <a:ext cx="3672408" cy="45906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DB62-A367-4940-B1AD-E3147E2FCFA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3964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>
          <a:xfrm>
            <a:off x="2267968" y="1637110"/>
            <a:ext cx="3060000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>
          <a:xfrm>
            <a:off x="2267968" y="2348879"/>
            <a:ext cx="3060000" cy="1152000"/>
          </a:xfrm>
        </p:spPr>
        <p:txBody>
          <a:bodyPr lIns="0" rIns="0"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16456" y="1637110"/>
            <a:ext cx="3060000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rtlCol="0" anchor="ctr">
            <a:noAutofit/>
          </a:bodyPr>
          <a:lstStyle>
            <a:lvl1pPr marL="342900" indent="-342900" algn="ctr">
              <a:buNone/>
              <a:defRPr lang="fr-FR" sz="1600" b="0" dirty="0" smtClean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616456" y="2348879"/>
            <a:ext cx="3060000" cy="1152000"/>
          </a:xfrm>
        </p:spPr>
        <p:txBody>
          <a:bodyPr lIns="0" rIns="0"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4"/>
          </p:nvPr>
        </p:nvSpPr>
        <p:spPr>
          <a:xfrm>
            <a:off x="179512" y="2348879"/>
            <a:ext cx="2016000" cy="1152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5"/>
          </p:nvPr>
        </p:nvSpPr>
        <p:spPr>
          <a:xfrm>
            <a:off x="2267968" y="3645024"/>
            <a:ext cx="3060000" cy="1152000"/>
          </a:xfrm>
        </p:spPr>
        <p:txBody>
          <a:bodyPr lIns="0" rIns="0"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5616456" y="3645024"/>
            <a:ext cx="3060000" cy="1152000"/>
          </a:xfrm>
        </p:spPr>
        <p:txBody>
          <a:bodyPr lIns="0" rIns="0"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8"/>
          </p:nvPr>
        </p:nvSpPr>
        <p:spPr>
          <a:xfrm>
            <a:off x="179512" y="3645024"/>
            <a:ext cx="2016000" cy="1152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9"/>
          </p:nvPr>
        </p:nvSpPr>
        <p:spPr>
          <a:xfrm>
            <a:off x="2267968" y="4941168"/>
            <a:ext cx="3060000" cy="1152000"/>
          </a:xfrm>
        </p:spPr>
        <p:txBody>
          <a:bodyPr lIns="0" rIns="0"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6" name="Espace réservé du contenu 5"/>
          <p:cNvSpPr>
            <a:spLocks noGrp="1"/>
          </p:cNvSpPr>
          <p:nvPr>
            <p:ph sz="quarter" idx="20"/>
          </p:nvPr>
        </p:nvSpPr>
        <p:spPr>
          <a:xfrm>
            <a:off x="5616456" y="4941168"/>
            <a:ext cx="3060000" cy="1152000"/>
          </a:xfrm>
        </p:spPr>
        <p:txBody>
          <a:bodyPr lIns="0" rIns="0"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22"/>
          </p:nvPr>
        </p:nvSpPr>
        <p:spPr>
          <a:xfrm>
            <a:off x="179512" y="4941168"/>
            <a:ext cx="2016000" cy="1152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3"/>
          </p:nvPr>
        </p:nvSpPr>
        <p:spPr>
          <a:xfrm>
            <a:off x="467544" y="6210300"/>
            <a:ext cx="3672408" cy="45906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E41F-4412-44D9-A932-C5CE2BB168A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5152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>
          <a:xfrm>
            <a:off x="2267968" y="1637110"/>
            <a:ext cx="3060000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>
          <a:xfrm>
            <a:off x="2267968" y="2348879"/>
            <a:ext cx="3060000" cy="900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16456" y="1637110"/>
            <a:ext cx="3060000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rtlCol="0" anchor="ctr">
            <a:noAutofit/>
          </a:bodyPr>
          <a:lstStyle>
            <a:lvl1pPr>
              <a:defRPr lang="fr-FR" sz="1600" b="0" dirty="0" smtClean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616456" y="2348879"/>
            <a:ext cx="3060000" cy="900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4"/>
          </p:nvPr>
        </p:nvSpPr>
        <p:spPr>
          <a:xfrm>
            <a:off x="179512" y="2348879"/>
            <a:ext cx="2016000" cy="900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5"/>
          </p:nvPr>
        </p:nvSpPr>
        <p:spPr>
          <a:xfrm>
            <a:off x="2267968" y="3332989"/>
            <a:ext cx="3060000" cy="900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5616456" y="3332989"/>
            <a:ext cx="3060000" cy="900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8"/>
          </p:nvPr>
        </p:nvSpPr>
        <p:spPr>
          <a:xfrm>
            <a:off x="179512" y="3332989"/>
            <a:ext cx="2016000" cy="900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9"/>
          </p:nvPr>
        </p:nvSpPr>
        <p:spPr>
          <a:xfrm>
            <a:off x="2267968" y="4317099"/>
            <a:ext cx="3060000" cy="900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6" name="Espace réservé du contenu 5"/>
          <p:cNvSpPr>
            <a:spLocks noGrp="1"/>
          </p:cNvSpPr>
          <p:nvPr>
            <p:ph sz="quarter" idx="20"/>
          </p:nvPr>
        </p:nvSpPr>
        <p:spPr>
          <a:xfrm>
            <a:off x="5616456" y="4317099"/>
            <a:ext cx="3060000" cy="900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22"/>
          </p:nvPr>
        </p:nvSpPr>
        <p:spPr>
          <a:xfrm>
            <a:off x="179512" y="4317099"/>
            <a:ext cx="2016000" cy="900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3"/>
          </p:nvPr>
        </p:nvSpPr>
        <p:spPr>
          <a:xfrm>
            <a:off x="467544" y="6210300"/>
            <a:ext cx="3672408" cy="45906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24"/>
          </p:nvPr>
        </p:nvSpPr>
        <p:spPr>
          <a:xfrm>
            <a:off x="2267968" y="5301208"/>
            <a:ext cx="3060000" cy="900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0" name="Espace réservé du contenu 5"/>
          <p:cNvSpPr>
            <a:spLocks noGrp="1"/>
          </p:cNvSpPr>
          <p:nvPr>
            <p:ph sz="quarter" idx="25"/>
          </p:nvPr>
        </p:nvSpPr>
        <p:spPr>
          <a:xfrm>
            <a:off x="5616456" y="5301208"/>
            <a:ext cx="3060000" cy="900000"/>
          </a:xfrm>
        </p:spPr>
        <p:txBody>
          <a:bodyPr lIns="0" rIns="0">
            <a:noAutofit/>
          </a:bodyPr>
          <a:lstStyle>
            <a:lvl1pPr marL="174625" indent="-174625">
              <a:defRPr sz="1200" b="0"/>
            </a:lvl1pPr>
            <a:lvl2pPr marL="538163" indent="-174625">
              <a:defRPr sz="1100" b="0"/>
            </a:lvl2pPr>
            <a:lvl3pPr marL="901700" indent="-188913">
              <a:defRPr sz="105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1" name="Espace réservé du texte 2"/>
          <p:cNvSpPr>
            <a:spLocks noGrp="1"/>
          </p:cNvSpPr>
          <p:nvPr>
            <p:ph type="body" idx="26"/>
          </p:nvPr>
        </p:nvSpPr>
        <p:spPr>
          <a:xfrm>
            <a:off x="179512" y="5301208"/>
            <a:ext cx="2016000" cy="900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8D88-220C-4C9D-8785-AC87F7654763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602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2267968" y="1628800"/>
            <a:ext cx="6407720" cy="1332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>
            <a:off x="179512" y="1628800"/>
            <a:ext cx="2016000" cy="1332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5"/>
          </p:nvPr>
        </p:nvSpPr>
        <p:spPr>
          <a:xfrm>
            <a:off x="2267968" y="3068960"/>
            <a:ext cx="6407720" cy="1332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8"/>
          </p:nvPr>
        </p:nvSpPr>
        <p:spPr>
          <a:xfrm>
            <a:off x="179512" y="3068960"/>
            <a:ext cx="2016000" cy="1332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9"/>
          </p:nvPr>
        </p:nvSpPr>
        <p:spPr>
          <a:xfrm>
            <a:off x="2267968" y="4509120"/>
            <a:ext cx="6407720" cy="1332000"/>
          </a:xfrm>
        </p:spPr>
        <p:txBody>
          <a:bodyPr>
            <a:noAutofit/>
          </a:bodyPr>
          <a:lstStyle>
            <a:lvl1pPr marL="174625" indent="-174625">
              <a:defRPr sz="1400" b="0"/>
            </a:lvl1pPr>
            <a:lvl2pPr marL="538163" indent="-174625">
              <a:defRPr sz="1200" b="0"/>
            </a:lvl2pPr>
            <a:lvl3pPr marL="901700" indent="-188913">
              <a:defRPr sz="1100" b="0"/>
            </a:lvl3pPr>
            <a:lvl4pPr marL="1250950" indent="-174625">
              <a:defRPr sz="1050"/>
            </a:lvl4pPr>
            <a:lvl5pPr marL="1612900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22"/>
          </p:nvPr>
        </p:nvSpPr>
        <p:spPr>
          <a:xfrm>
            <a:off x="179512" y="4509120"/>
            <a:ext cx="2016000" cy="1332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7544" y="6210300"/>
            <a:ext cx="3672408" cy="45906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712A-1CF3-47AA-9C9C-FC93A2A8D7A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1700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 – taille 28 (sous-titre à mettre en 20)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 – taille 18</a:t>
            </a:r>
          </a:p>
          <a:p>
            <a:pPr lvl="1"/>
            <a:r>
              <a:rPr lang="fr-FR" altLang="fr-FR" smtClean="0"/>
              <a:t>Deuxième niveau – taille 16</a:t>
            </a:r>
          </a:p>
          <a:p>
            <a:pPr lvl="2"/>
            <a:r>
              <a:rPr lang="fr-FR" altLang="fr-FR" smtClean="0"/>
              <a:t>Troisième niveau – taille 14</a:t>
            </a:r>
          </a:p>
          <a:p>
            <a:pPr lvl="3"/>
            <a:r>
              <a:rPr lang="fr-FR" altLang="fr-FR" smtClean="0"/>
              <a:t>Quatrième niveau – taille 14</a:t>
            </a:r>
          </a:p>
          <a:p>
            <a:pPr lvl="4"/>
            <a:r>
              <a:rPr lang="fr-FR" altLang="fr-FR" smtClean="0"/>
              <a:t>Cinquième niveau – taille 14</a:t>
            </a:r>
          </a:p>
        </p:txBody>
      </p:sp>
      <p:pic>
        <p:nvPicPr>
          <p:cNvPr id="1028" name="Image 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8" y="6407150"/>
            <a:ext cx="87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195736" y="6510338"/>
            <a:ext cx="6479952" cy="231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smtClean="0">
                <a:solidFill>
                  <a:srgbClr val="1F497D"/>
                </a:solidFill>
                <a:latin typeface="+mn-lt"/>
                <a:cs typeface="+mn-cs"/>
              </a:rPr>
              <a:t>USH – CDC – Synthèse</a:t>
            </a:r>
            <a:r>
              <a:rPr lang="fr-FR" sz="900" baseline="0" dirty="0" smtClean="0">
                <a:solidFill>
                  <a:srgbClr val="1F497D"/>
                </a:solidFill>
                <a:latin typeface="+mn-lt"/>
                <a:cs typeface="+mn-cs"/>
              </a:rPr>
              <a:t> sur la p</a:t>
            </a:r>
            <a:r>
              <a:rPr lang="fr-FR" sz="900" dirty="0" smtClean="0">
                <a:solidFill>
                  <a:srgbClr val="1F497D"/>
                </a:solidFill>
                <a:latin typeface="+mn-lt"/>
                <a:cs typeface="+mn-cs"/>
              </a:rPr>
              <a:t>rise en compte</a:t>
            </a:r>
            <a:r>
              <a:rPr lang="fr-FR" sz="900" baseline="0" dirty="0" smtClean="0">
                <a:solidFill>
                  <a:srgbClr val="1F497D"/>
                </a:solidFill>
                <a:latin typeface="+mn-lt"/>
                <a:cs typeface="+mn-cs"/>
              </a:rPr>
              <a:t> de la </a:t>
            </a:r>
            <a:r>
              <a:rPr lang="fr-FR" sz="900" dirty="0" smtClean="0">
                <a:solidFill>
                  <a:srgbClr val="1F497D"/>
                </a:solidFill>
                <a:latin typeface="+mn-lt"/>
                <a:cs typeface="+mn-cs"/>
              </a:rPr>
              <a:t>biodiversité dans les opération</a:t>
            </a:r>
            <a:r>
              <a:rPr lang="fr-FR" sz="900" baseline="0" dirty="0" smtClean="0">
                <a:solidFill>
                  <a:srgbClr val="1F497D"/>
                </a:solidFill>
                <a:latin typeface="+mn-lt"/>
                <a:cs typeface="+mn-cs"/>
              </a:rPr>
              <a:t> de</a:t>
            </a:r>
            <a:r>
              <a:rPr lang="fr-FR" sz="900" dirty="0" smtClean="0">
                <a:solidFill>
                  <a:srgbClr val="1F497D"/>
                </a:solidFill>
                <a:latin typeface="+mn-lt"/>
                <a:cs typeface="+mn-cs"/>
              </a:rPr>
              <a:t> logement social </a:t>
            </a:r>
            <a:r>
              <a:rPr lang="fr-FR" sz="900" kern="1200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fr-FR" sz="900" kern="1200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8</a:t>
            </a:r>
            <a:r>
              <a:rPr lang="fr-FR" sz="900" kern="1200" baseline="0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juin</a:t>
            </a:r>
            <a:r>
              <a:rPr lang="fr-FR" sz="900" dirty="0" smtClean="0">
                <a:solidFill>
                  <a:srgbClr val="1F497D"/>
                </a:solidFill>
                <a:latin typeface="+mn-lt"/>
                <a:cs typeface="+mn-cs"/>
              </a:rPr>
              <a:t> 2015</a:t>
            </a:r>
            <a:endParaRPr lang="fr-FR" sz="900" dirty="0">
              <a:solidFill>
                <a:srgbClr val="1F497D"/>
              </a:solidFill>
              <a:latin typeface="+mn-lt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510338"/>
            <a:ext cx="2133600" cy="2111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60F65B-0692-41DE-B2EF-8F4233FD833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pic>
        <p:nvPicPr>
          <p:cNvPr id="8" name="Image 7" descr="entete_haut_01"/>
          <p:cNvPicPr/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7" t="21497" r="63441"/>
          <a:stretch>
            <a:fillRect/>
          </a:stretch>
        </p:blipFill>
        <p:spPr bwMode="auto">
          <a:xfrm>
            <a:off x="1331639" y="6419850"/>
            <a:ext cx="667291" cy="3349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  <p:sldLayoutId id="2147484479" r:id="rId12"/>
    <p:sldLayoutId id="2147484480" r:id="rId13"/>
    <p:sldLayoutId id="2147484481" r:id="rId14"/>
    <p:sldLayoutId id="2147484482" r:id="rId15"/>
    <p:sldLayoutId id="2147484483" r:id="rId16"/>
    <p:sldLayoutId id="2147484484" r:id="rId17"/>
    <p:sldLayoutId id="2147484485" r:id="rId18"/>
    <p:sldLayoutId id="2147484486" r:id="rId19"/>
    <p:sldLayoutId id="2147484487" r:id="rId20"/>
    <p:sldLayoutId id="2147484488" r:id="rId21"/>
    <p:sldLayoutId id="2147484489" r:id="rId22"/>
    <p:sldLayoutId id="2147484490" r:id="rId23"/>
    <p:sldLayoutId id="2147484491" r:id="rId24"/>
    <p:sldLayoutId id="2147484493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jpeg"/><Relationship Id="rId5" Type="http://schemas.openxmlformats.org/officeDocument/2006/relationships/tags" Target="../tags/tag5.xml"/><Relationship Id="rId10" Type="http://schemas.openxmlformats.org/officeDocument/2006/relationships/image" Target="../media/image2.wmf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2.w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7.png"/><Relationship Id="rId5" Type="http://schemas.openxmlformats.org/officeDocument/2006/relationships/tags" Target="../tags/tag1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tags" Target="../tags/tag18.xml"/><Relationship Id="rId7" Type="http://schemas.openxmlformats.org/officeDocument/2006/relationships/diagramData" Target="../diagrams/data1.xml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" Type="http://schemas.openxmlformats.org/officeDocument/2006/relationships/tags" Target="../tags/tag17.xml"/><Relationship Id="rId16" Type="http://schemas.openxmlformats.org/officeDocument/2006/relationships/image" Target="../media/image12.jpe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11" Type="http://schemas.microsoft.com/office/2007/relationships/diagramDrawing" Target="../diagrams/drawing1.xml"/><Relationship Id="rId5" Type="http://schemas.openxmlformats.org/officeDocument/2006/relationships/tags" Target="../tags/tag20.xml"/><Relationship Id="rId15" Type="http://schemas.openxmlformats.org/officeDocument/2006/relationships/image" Target="../media/image11.jpeg"/><Relationship Id="rId10" Type="http://schemas.openxmlformats.org/officeDocument/2006/relationships/diagramColors" Target="../diagrams/colors1.xml"/><Relationship Id="rId4" Type="http://schemas.openxmlformats.org/officeDocument/2006/relationships/tags" Target="../tags/tag19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28005" y="2130425"/>
            <a:ext cx="8087990" cy="2090663"/>
          </a:xfrm>
        </p:spPr>
        <p:txBody>
          <a:bodyPr>
            <a:noAutofit/>
          </a:bodyPr>
          <a:lstStyle/>
          <a:p>
            <a:pPr eaLnBrk="1" hangingPunct="1"/>
            <a:r>
              <a:rPr lang="fr-FR" dirty="0" smtClean="0"/>
              <a:t>Synthèse sur la prise en compte de la dimension « biodiversité » dans les opérations de logement social</a:t>
            </a:r>
            <a:endParaRPr lang="fr-FR" altLang="fr-FR" dirty="0" smtClean="0"/>
          </a:p>
        </p:txBody>
      </p:sp>
      <p:sp>
        <p:nvSpPr>
          <p:cNvPr id="4099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anchor="ctr"/>
          <a:lstStyle/>
          <a:p>
            <a:r>
              <a:rPr lang="fr-FR" sz="1800" dirty="0" smtClean="0"/>
              <a:t>Groupe Professionnel </a:t>
            </a:r>
          </a:p>
          <a:p>
            <a:r>
              <a:rPr lang="fr-FR" sz="1800" dirty="0" smtClean="0"/>
              <a:t>« Aménagement, partenariats, montages complexes »</a:t>
            </a:r>
            <a:endParaRPr lang="fr-FR" sz="1800" dirty="0"/>
          </a:p>
          <a:p>
            <a:r>
              <a:rPr lang="fr-FR" sz="1800" dirty="0" smtClean="0"/>
              <a:t>8 juin 2015</a:t>
            </a:r>
            <a:endParaRPr lang="fr-FR" sz="1800" dirty="0"/>
          </a:p>
        </p:txBody>
      </p:sp>
      <p:pic>
        <p:nvPicPr>
          <p:cNvPr id="4100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126206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entete_haut_01"/>
          <p:cNvPicPr/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7" t="21497" r="63441"/>
          <a:stretch>
            <a:fillRect/>
          </a:stretch>
        </p:blipFill>
        <p:spPr bwMode="auto">
          <a:xfrm>
            <a:off x="1619672" y="460018"/>
            <a:ext cx="1728145" cy="86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data.over-blog.com/5/25/80/01/Autres-logos/Logo_USH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98447"/>
            <a:ext cx="190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mf.asso.fr/UPLOAD/IMAGES/EDITEUR/CDC-couleur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83985"/>
            <a:ext cx="1123723" cy="112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1F497D"/>
                </a:solidFill>
              </a:rPr>
              <a:t>Rédaction d’un guide pédagogique à destination des organismes </a:t>
            </a:r>
            <a:r>
              <a:rPr lang="fr-FR" sz="2400" dirty="0" smtClean="0">
                <a:solidFill>
                  <a:srgbClr val="1F497D"/>
                </a:solidFill>
              </a:rPr>
              <a:t>HLM </a:t>
            </a:r>
            <a:r>
              <a:rPr lang="fr-FR" sz="2400" dirty="0" smtClean="0">
                <a:solidFill>
                  <a:srgbClr val="1F497D"/>
                </a:solidFill>
              </a:rPr>
              <a:t>- </a:t>
            </a:r>
            <a:r>
              <a:rPr lang="fr-FR" sz="2400" i="1" dirty="0" smtClean="0">
                <a:solidFill>
                  <a:srgbClr val="1F497D"/>
                </a:solidFill>
              </a:rPr>
              <a:t>Eléments de contenu</a:t>
            </a:r>
            <a:endParaRPr lang="fr-FR" sz="2400" i="1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La création d’un outil simple d’aide à la décision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576065"/>
          </a:xfrm>
        </p:spPr>
        <p:txBody>
          <a:bodyPr/>
          <a:lstStyle/>
          <a:p>
            <a:r>
              <a:rPr lang="fr-FR" dirty="0" smtClean="0"/>
              <a:t>Objectif : savoir vers quelle action biodiversité s’orienter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idx="13"/>
          </p:nvPr>
        </p:nvSpPr>
        <p:spPr>
          <a:xfrm>
            <a:off x="4668455" y="1637110"/>
            <a:ext cx="4040188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La volonté d’évaluer les actions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4E01F1F-7529-4577-B3B7-92E77EA1BEF1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sp>
        <p:nvSpPr>
          <p:cNvPr id="12" name="Ellipse 11"/>
          <p:cNvSpPr/>
          <p:nvPr/>
        </p:nvSpPr>
        <p:spPr>
          <a:xfrm>
            <a:off x="157507" y="711193"/>
            <a:ext cx="360000" cy="3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 rot="21324737">
            <a:off x="2734290" y="2777408"/>
            <a:ext cx="1721385" cy="221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Illustration</a:t>
            </a:r>
            <a:endParaRPr lang="fr-FR" sz="1200" dirty="0">
              <a:solidFill>
                <a:srgbClr val="1F497D"/>
              </a:solidFill>
            </a:endParaRPr>
          </a:p>
        </p:txBody>
      </p:sp>
      <p:grpSp>
        <p:nvGrpSpPr>
          <p:cNvPr id="101" name="Groupe 100"/>
          <p:cNvGrpSpPr/>
          <p:nvPr/>
        </p:nvGrpSpPr>
        <p:grpSpPr>
          <a:xfrm>
            <a:off x="107504" y="3133965"/>
            <a:ext cx="4476764" cy="2959331"/>
            <a:chOff x="107504" y="3205973"/>
            <a:chExt cx="4476764" cy="2959331"/>
          </a:xfrm>
        </p:grpSpPr>
        <p:sp>
          <p:nvSpPr>
            <p:cNvPr id="18" name="Rectangle 17"/>
            <p:cNvSpPr/>
            <p:nvPr/>
          </p:nvSpPr>
          <p:spPr>
            <a:xfrm>
              <a:off x="251520" y="3205973"/>
              <a:ext cx="886141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i="1" dirty="0" smtClean="0">
                  <a:solidFill>
                    <a:srgbClr val="1F497D"/>
                  </a:solidFill>
                </a:rPr>
                <a:t>Métier</a:t>
              </a:r>
              <a:endParaRPr lang="fr-FR" sz="1200" i="1" dirty="0">
                <a:solidFill>
                  <a:srgbClr val="1F497D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31640" y="3205973"/>
              <a:ext cx="886141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i="1" dirty="0" smtClean="0">
                  <a:solidFill>
                    <a:srgbClr val="1F497D"/>
                  </a:solidFill>
                </a:rPr>
                <a:t>Objectifs</a:t>
              </a:r>
              <a:endParaRPr lang="fr-FR" sz="1200" i="1" dirty="0">
                <a:solidFill>
                  <a:srgbClr val="1F497D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520" y="4188776"/>
              <a:ext cx="886141" cy="2806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solidFill>
                    <a:srgbClr val="1F497D"/>
                  </a:solidFill>
                </a:rPr>
                <a:t>Maîtrise d’ouvrage</a:t>
              </a:r>
              <a:endParaRPr lang="fr-FR" sz="1050" dirty="0">
                <a:solidFill>
                  <a:srgbClr val="1F497D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520" y="5452607"/>
              <a:ext cx="886141" cy="2806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solidFill>
                    <a:srgbClr val="1F497D"/>
                  </a:solidFill>
                </a:rPr>
                <a:t>Gestion du patrimoine</a:t>
              </a:r>
              <a:endParaRPr lang="fr-FR" sz="1050" dirty="0">
                <a:solidFill>
                  <a:srgbClr val="1F497D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520" y="5884655"/>
              <a:ext cx="886141" cy="2806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solidFill>
                    <a:srgbClr val="1F497D"/>
                  </a:solidFill>
                </a:rPr>
                <a:t>Gestion locative</a:t>
              </a:r>
              <a:endParaRPr lang="fr-FR" sz="1050" dirty="0">
                <a:solidFill>
                  <a:srgbClr val="1F497D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31640" y="3608221"/>
              <a:ext cx="886141" cy="2806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solidFill>
                    <a:srgbClr val="1F497D"/>
                  </a:solidFill>
                </a:rPr>
                <a:t>Réduction d’impact</a:t>
              </a:r>
              <a:endParaRPr lang="fr-FR" sz="1050" dirty="0">
                <a:solidFill>
                  <a:srgbClr val="1F497D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31640" y="4188776"/>
              <a:ext cx="886141" cy="2806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solidFill>
                    <a:srgbClr val="1F497D"/>
                  </a:solidFill>
                </a:rPr>
                <a:t>Gestion durable</a:t>
              </a:r>
              <a:endParaRPr lang="fr-FR" sz="1050" dirty="0">
                <a:solidFill>
                  <a:srgbClr val="1F497D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31640" y="4838694"/>
              <a:ext cx="886141" cy="2806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solidFill>
                    <a:srgbClr val="1F497D"/>
                  </a:solidFill>
                </a:rPr>
                <a:t>Création d’habitat</a:t>
              </a:r>
              <a:endParaRPr lang="fr-FR" sz="1050" dirty="0">
                <a:solidFill>
                  <a:srgbClr val="1F497D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11760" y="3205973"/>
              <a:ext cx="1297399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i="1" dirty="0" smtClean="0">
                  <a:solidFill>
                    <a:srgbClr val="1F497D"/>
                  </a:solidFill>
                </a:rPr>
                <a:t>Zones d’intervention</a:t>
              </a:r>
              <a:endParaRPr lang="fr-FR" sz="1200" i="1" dirty="0">
                <a:solidFill>
                  <a:srgbClr val="1F497D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51920" y="3205973"/>
              <a:ext cx="732348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i="1" dirty="0" smtClean="0">
                  <a:solidFill>
                    <a:srgbClr val="1F497D"/>
                  </a:solidFill>
                </a:rPr>
                <a:t>Actions</a:t>
              </a:r>
              <a:endParaRPr lang="fr-FR" sz="1200" i="1" dirty="0">
                <a:solidFill>
                  <a:srgbClr val="1F497D"/>
                </a:solidFill>
              </a:endParaRPr>
            </a:p>
          </p:txBody>
        </p:sp>
        <p:grpSp>
          <p:nvGrpSpPr>
            <p:cNvPr id="46" name="Groupe 45"/>
            <p:cNvGrpSpPr/>
            <p:nvPr/>
          </p:nvGrpSpPr>
          <p:grpSpPr>
            <a:xfrm>
              <a:off x="2411760" y="3501008"/>
              <a:ext cx="1297399" cy="495075"/>
              <a:chOff x="2550434" y="3501008"/>
              <a:chExt cx="1297399" cy="4950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550434" y="3501008"/>
                <a:ext cx="1297399" cy="1440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>
                    <a:solidFill>
                      <a:srgbClr val="1F497D"/>
                    </a:solidFill>
                  </a:rPr>
                  <a:t>Façades</a:t>
                </a:r>
                <a:endParaRPr lang="fr-FR" sz="105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550434" y="3676537"/>
                <a:ext cx="1297399" cy="1440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>
                    <a:solidFill>
                      <a:srgbClr val="1F497D"/>
                    </a:solidFill>
                  </a:rPr>
                  <a:t>Espaces extérieurs</a:t>
                </a:r>
                <a:endParaRPr lang="fr-FR" sz="105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550434" y="3852067"/>
                <a:ext cx="1297399" cy="1440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>
                    <a:solidFill>
                      <a:srgbClr val="1F497D"/>
                    </a:solidFill>
                  </a:rPr>
                  <a:t>…</a:t>
                </a:r>
                <a:endParaRPr lang="fr-FR" sz="1050" dirty="0">
                  <a:solidFill>
                    <a:srgbClr val="1F497D"/>
                  </a:solidFill>
                </a:endParaRPr>
              </a:p>
            </p:txBody>
          </p:sp>
        </p:grpSp>
        <p:grpSp>
          <p:nvGrpSpPr>
            <p:cNvPr id="45" name="Groupe 44"/>
            <p:cNvGrpSpPr/>
            <p:nvPr/>
          </p:nvGrpSpPr>
          <p:grpSpPr>
            <a:xfrm>
              <a:off x="2411760" y="4077072"/>
              <a:ext cx="1297399" cy="504056"/>
              <a:chOff x="2550434" y="4077072"/>
              <a:chExt cx="1297399" cy="50405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550434" y="4077072"/>
                <a:ext cx="1297399" cy="1440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>
                    <a:solidFill>
                      <a:srgbClr val="1F497D"/>
                    </a:solidFill>
                  </a:rPr>
                  <a:t>Végétalisation</a:t>
                </a:r>
                <a:endParaRPr lang="fr-FR" sz="105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50434" y="4257092"/>
                <a:ext cx="1297399" cy="1440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>
                    <a:solidFill>
                      <a:srgbClr val="1F497D"/>
                    </a:solidFill>
                  </a:rPr>
                  <a:t>Entretien</a:t>
                </a:r>
                <a:endParaRPr lang="fr-FR" sz="105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550434" y="4437112"/>
                <a:ext cx="1297399" cy="1440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>
                    <a:solidFill>
                      <a:srgbClr val="1F497D"/>
                    </a:solidFill>
                  </a:rPr>
                  <a:t>…</a:t>
                </a:r>
                <a:endParaRPr lang="fr-FR" sz="1050" dirty="0">
                  <a:solidFill>
                    <a:srgbClr val="1F497D"/>
                  </a:solidFill>
                </a:endParaRPr>
              </a:p>
            </p:txBody>
          </p:sp>
        </p:grpSp>
        <p:grpSp>
          <p:nvGrpSpPr>
            <p:cNvPr id="44" name="Groupe 43"/>
            <p:cNvGrpSpPr/>
            <p:nvPr/>
          </p:nvGrpSpPr>
          <p:grpSpPr>
            <a:xfrm>
              <a:off x="2411760" y="4654982"/>
              <a:ext cx="1297399" cy="648072"/>
              <a:chOff x="2550434" y="4725144"/>
              <a:chExt cx="1297399" cy="64807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550434" y="4725144"/>
                <a:ext cx="1297399" cy="1440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>
                    <a:solidFill>
                      <a:srgbClr val="1F497D"/>
                    </a:solidFill>
                  </a:rPr>
                  <a:t>Espaces verts</a:t>
                </a:r>
                <a:endParaRPr lang="fr-FR" sz="105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50434" y="4893163"/>
                <a:ext cx="1297399" cy="1440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>
                    <a:solidFill>
                      <a:srgbClr val="1F497D"/>
                    </a:solidFill>
                  </a:rPr>
                  <a:t>Espaces aquatiques</a:t>
                </a:r>
                <a:endParaRPr lang="fr-FR" sz="105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50434" y="5061182"/>
                <a:ext cx="1297399" cy="1440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>
                    <a:solidFill>
                      <a:srgbClr val="1F497D"/>
                    </a:solidFill>
                  </a:rPr>
                  <a:t>Sur le bâti</a:t>
                </a:r>
                <a:endParaRPr lang="fr-FR" sz="105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550434" y="5229200"/>
                <a:ext cx="1297399" cy="1440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>
                    <a:solidFill>
                      <a:srgbClr val="1F497D"/>
                    </a:solidFill>
                  </a:rPr>
                  <a:t>…</a:t>
                </a:r>
                <a:endParaRPr lang="fr-FR" sz="1050" dirty="0">
                  <a:solidFill>
                    <a:srgbClr val="1F497D"/>
                  </a:solidFill>
                </a:endParaRPr>
              </a:p>
            </p:txBody>
          </p:sp>
        </p:grpSp>
        <p:cxnSp>
          <p:nvCxnSpPr>
            <p:cNvPr id="48" name="Connecteur droit 47"/>
            <p:cNvCxnSpPr/>
            <p:nvPr/>
          </p:nvCxnSpPr>
          <p:spPr>
            <a:xfrm>
              <a:off x="107504" y="4329101"/>
              <a:ext cx="0" cy="1695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>
              <a:endCxn id="21" idx="1"/>
            </p:cNvCxnSpPr>
            <p:nvPr/>
          </p:nvCxnSpPr>
          <p:spPr>
            <a:xfrm>
              <a:off x="107504" y="4329100"/>
              <a:ext cx="14401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>
              <a:endCxn id="23" idx="1"/>
            </p:cNvCxnSpPr>
            <p:nvPr/>
          </p:nvCxnSpPr>
          <p:spPr>
            <a:xfrm>
              <a:off x="107504" y="6024979"/>
              <a:ext cx="14401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>
              <a:stCxn id="22" idx="1"/>
            </p:cNvCxnSpPr>
            <p:nvPr/>
          </p:nvCxnSpPr>
          <p:spPr>
            <a:xfrm flipH="1" flipV="1">
              <a:off x="107504" y="5592931"/>
              <a:ext cx="14401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1187624" y="3748546"/>
              <a:ext cx="0" cy="12304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>
              <a:stCxn id="21" idx="3"/>
              <a:endCxn id="25" idx="1"/>
            </p:cNvCxnSpPr>
            <p:nvPr/>
          </p:nvCxnSpPr>
          <p:spPr>
            <a:xfrm>
              <a:off x="1137661" y="4329101"/>
              <a:ext cx="1939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>
              <a:endCxn id="24" idx="1"/>
            </p:cNvCxnSpPr>
            <p:nvPr/>
          </p:nvCxnSpPr>
          <p:spPr>
            <a:xfrm>
              <a:off x="1187624" y="374854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>
              <a:endCxn id="26" idx="1"/>
            </p:cNvCxnSpPr>
            <p:nvPr/>
          </p:nvCxnSpPr>
          <p:spPr>
            <a:xfrm>
              <a:off x="1187624" y="4979018"/>
              <a:ext cx="14401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2267744" y="3573016"/>
              <a:ext cx="0" cy="351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>
              <a:endCxn id="29" idx="1"/>
            </p:cNvCxnSpPr>
            <p:nvPr/>
          </p:nvCxnSpPr>
          <p:spPr>
            <a:xfrm>
              <a:off x="2267744" y="357301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>
              <a:stCxn id="24" idx="3"/>
              <a:endCxn id="40" idx="1"/>
            </p:cNvCxnSpPr>
            <p:nvPr/>
          </p:nvCxnSpPr>
          <p:spPr>
            <a:xfrm flipV="1">
              <a:off x="2217781" y="3748545"/>
              <a:ext cx="19397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>
              <a:endCxn id="41" idx="1"/>
            </p:cNvCxnSpPr>
            <p:nvPr/>
          </p:nvCxnSpPr>
          <p:spPr>
            <a:xfrm>
              <a:off x="2267744" y="3924075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2267744" y="414908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>
              <a:endCxn id="30" idx="1"/>
            </p:cNvCxnSpPr>
            <p:nvPr/>
          </p:nvCxnSpPr>
          <p:spPr>
            <a:xfrm>
              <a:off x="2267744" y="414908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>
              <a:stCxn id="25" idx="3"/>
              <a:endCxn id="31" idx="1"/>
            </p:cNvCxnSpPr>
            <p:nvPr/>
          </p:nvCxnSpPr>
          <p:spPr>
            <a:xfrm flipV="1">
              <a:off x="2217781" y="4329100"/>
              <a:ext cx="19397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>
              <a:endCxn id="42" idx="1"/>
            </p:cNvCxnSpPr>
            <p:nvPr/>
          </p:nvCxnSpPr>
          <p:spPr>
            <a:xfrm>
              <a:off x="2267744" y="450912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2267744" y="4726990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>
              <a:endCxn id="37" idx="1"/>
            </p:cNvCxnSpPr>
            <p:nvPr/>
          </p:nvCxnSpPr>
          <p:spPr>
            <a:xfrm>
              <a:off x="2267744" y="472699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>
              <a:endCxn id="38" idx="1"/>
            </p:cNvCxnSpPr>
            <p:nvPr/>
          </p:nvCxnSpPr>
          <p:spPr>
            <a:xfrm>
              <a:off x="2267744" y="4895009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>
              <a:endCxn id="39" idx="1"/>
            </p:cNvCxnSpPr>
            <p:nvPr/>
          </p:nvCxnSpPr>
          <p:spPr>
            <a:xfrm>
              <a:off x="2267744" y="506302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>
              <a:endCxn id="43" idx="1"/>
            </p:cNvCxnSpPr>
            <p:nvPr/>
          </p:nvCxnSpPr>
          <p:spPr>
            <a:xfrm>
              <a:off x="2267744" y="523104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>
              <a:stCxn id="26" idx="3"/>
            </p:cNvCxnSpPr>
            <p:nvPr/>
          </p:nvCxnSpPr>
          <p:spPr>
            <a:xfrm>
              <a:off x="2217781" y="4979019"/>
              <a:ext cx="499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3851920" y="3501008"/>
              <a:ext cx="732348" cy="1802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r>
                <a:rPr lang="fr-FR" sz="1050" dirty="0" smtClean="0">
                  <a:solidFill>
                    <a:srgbClr val="1F497D"/>
                  </a:solidFill>
                </a:rPr>
                <a:t>Action 1</a:t>
              </a:r>
            </a:p>
            <a:p>
              <a:r>
                <a:rPr lang="fr-FR" sz="1050" dirty="0" smtClean="0">
                  <a:solidFill>
                    <a:srgbClr val="1F497D"/>
                  </a:solidFill>
                </a:rPr>
                <a:t>Action 2</a:t>
              </a:r>
            </a:p>
            <a:p>
              <a:r>
                <a:rPr lang="fr-FR" sz="1050" dirty="0" smtClean="0">
                  <a:solidFill>
                    <a:srgbClr val="1F497D"/>
                  </a:solidFill>
                </a:rPr>
                <a:t>…</a:t>
              </a:r>
            </a:p>
            <a:p>
              <a:endParaRPr lang="fr-FR" sz="400" dirty="0" smtClean="0">
                <a:solidFill>
                  <a:srgbClr val="1F497D"/>
                </a:solidFill>
              </a:endParaRPr>
            </a:p>
            <a:p>
              <a:r>
                <a:rPr lang="fr-FR" sz="1050" dirty="0" err="1" smtClean="0">
                  <a:solidFill>
                    <a:srgbClr val="1F497D"/>
                  </a:solidFill>
                </a:rPr>
                <a:t>Régl</a:t>
              </a:r>
              <a:r>
                <a:rPr lang="fr-FR" sz="1050" dirty="0" smtClean="0">
                  <a:solidFill>
                    <a:srgbClr val="1F497D"/>
                  </a:solidFill>
                </a:rPr>
                <a:t>. 1</a:t>
              </a:r>
            </a:p>
            <a:p>
              <a:r>
                <a:rPr lang="fr-FR" sz="1050" dirty="0" smtClean="0">
                  <a:solidFill>
                    <a:srgbClr val="1F497D"/>
                  </a:solidFill>
                </a:rPr>
                <a:t>Action 3</a:t>
              </a:r>
            </a:p>
            <a:p>
              <a:r>
                <a:rPr lang="fr-FR" sz="1050" dirty="0" smtClean="0">
                  <a:solidFill>
                    <a:srgbClr val="1F497D"/>
                  </a:solidFill>
                </a:rPr>
                <a:t>…</a:t>
              </a:r>
              <a:endParaRPr lang="fr-FR" sz="1050" dirty="0">
                <a:solidFill>
                  <a:srgbClr val="1F497D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00" y="2574420"/>
            <a:ext cx="3905898" cy="288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Rectangle 105"/>
          <p:cNvSpPr/>
          <p:nvPr/>
        </p:nvSpPr>
        <p:spPr>
          <a:xfrm rot="21324737">
            <a:off x="6450317" y="3633878"/>
            <a:ext cx="1721385" cy="221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Illustration</a:t>
            </a:r>
            <a:endParaRPr lang="fr-FR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et </a:t>
            </a:r>
            <a:r>
              <a:rPr lang="fr-FR" dirty="0" smtClean="0"/>
              <a:t>objectif </a:t>
            </a:r>
            <a:r>
              <a:rPr lang="fr-FR" dirty="0"/>
              <a:t>de l’étude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2844576" y="1484784"/>
            <a:ext cx="5831880" cy="1210909"/>
          </a:xfrm>
        </p:spPr>
        <p:txBody>
          <a:bodyPr/>
          <a:lstStyle/>
          <a:p>
            <a:r>
              <a:rPr lang="fr-FR" dirty="0" smtClean="0"/>
              <a:t>Montée </a:t>
            </a:r>
            <a:r>
              <a:rPr lang="fr-FR" dirty="0" smtClean="0"/>
              <a:t>en puissance du thème de la « Nature en Ville » depuis 2010  : plan d’action du </a:t>
            </a:r>
            <a:r>
              <a:rPr lang="fr-FR" dirty="0"/>
              <a:t>MEDDE «  Restaurer et valoriser la nature en ville » </a:t>
            </a:r>
            <a:endParaRPr lang="fr-FR" dirty="0" smtClean="0"/>
          </a:p>
          <a:p>
            <a:r>
              <a:rPr lang="fr-FR" dirty="0" smtClean="0"/>
              <a:t>Lancement du Groupe </a:t>
            </a:r>
            <a:r>
              <a:rPr lang="fr-FR" dirty="0" smtClean="0"/>
              <a:t>«</a:t>
            </a:r>
            <a:r>
              <a:rPr lang="fr-FR" dirty="0" smtClean="0"/>
              <a:t> Bâtiment et Biodiversité » au sein du Plan Bâtiment </a:t>
            </a:r>
            <a:r>
              <a:rPr lang="fr-FR" dirty="0" smtClean="0"/>
              <a:t>Durable</a:t>
            </a:r>
          </a:p>
          <a:p>
            <a:r>
              <a:rPr lang="fr-FR" dirty="0" smtClean="0"/>
              <a:t>…</a:t>
            </a:r>
            <a:endParaRPr lang="fr-FR" dirty="0" smtClean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4"/>
          </p:nvPr>
        </p:nvSpPr>
        <p:spPr>
          <a:xfrm>
            <a:off x="539552" y="1484784"/>
            <a:ext cx="2304256" cy="1210909"/>
          </a:xfrm>
        </p:spPr>
        <p:txBody>
          <a:bodyPr/>
          <a:lstStyle/>
          <a:p>
            <a:r>
              <a:rPr lang="fr-FR" dirty="0" smtClean="0"/>
              <a:t>La Biodiversité , un sujet environnemental majeur à l’échelle des bâtiments et des villes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8"/>
          </p:nvPr>
        </p:nvSpPr>
        <p:spPr>
          <a:xfrm>
            <a:off x="539552" y="2900403"/>
            <a:ext cx="2304256" cy="1332000"/>
          </a:xfrm>
        </p:spPr>
        <p:txBody>
          <a:bodyPr/>
          <a:lstStyle/>
          <a:p>
            <a:r>
              <a:rPr lang="fr-FR" dirty="0" smtClean="0"/>
              <a:t>Les acteurs du logement social ont un rôle à jouer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22"/>
          </p:nvPr>
        </p:nvSpPr>
        <p:spPr>
          <a:xfrm>
            <a:off x="539552" y="4437112"/>
            <a:ext cx="2304256" cy="1080120"/>
          </a:xfrm>
        </p:spPr>
        <p:txBody>
          <a:bodyPr/>
          <a:lstStyle/>
          <a:p>
            <a:r>
              <a:rPr lang="fr-FR" dirty="0" smtClean="0"/>
              <a:t>Des besoins de mobilisation encore présents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64E01F1F-7529-4577-B3B7-92E77EA1BEF1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  <p:sp>
        <p:nvSpPr>
          <p:cNvPr id="11" name="Rectangle 10"/>
          <p:cNvSpPr/>
          <p:nvPr/>
        </p:nvSpPr>
        <p:spPr>
          <a:xfrm>
            <a:off x="530379" y="5661248"/>
            <a:ext cx="808324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1F497D"/>
                </a:solidFill>
              </a:rPr>
              <a:t>Objectif : dresser une panorama de la prise en compte de la biodiversité par les organismes de logement social afin de faire émerger les bonnes pratiques et encourager la mobilisation du secteur</a:t>
            </a:r>
            <a:endParaRPr lang="fr-FR" sz="1400" dirty="0">
              <a:solidFill>
                <a:srgbClr val="1F497D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2"/>
          </p:nvPr>
        </p:nvSpPr>
        <p:spPr>
          <a:xfrm>
            <a:off x="2844576" y="2900403"/>
            <a:ext cx="5831880" cy="1332000"/>
          </a:xfrm>
        </p:spPr>
        <p:txBody>
          <a:bodyPr/>
          <a:lstStyle/>
          <a:p>
            <a:r>
              <a:rPr lang="fr-FR" dirty="0" smtClean="0"/>
              <a:t>Les organismes HLM disposent de plusieurs leviers …</a:t>
            </a:r>
          </a:p>
          <a:p>
            <a:pPr lvl="1"/>
            <a:r>
              <a:rPr lang="fr-FR" dirty="0" smtClean="0"/>
              <a:t>Présence d’espaces verts autour des bâtiments</a:t>
            </a:r>
          </a:p>
          <a:p>
            <a:pPr lvl="1"/>
            <a:r>
              <a:rPr lang="fr-FR" dirty="0" smtClean="0"/>
              <a:t>Potentiel de continuité écologique, de création de nature, d’usages (légumes…) et de vivre-ensemble</a:t>
            </a:r>
          </a:p>
          <a:p>
            <a:r>
              <a:rPr lang="fr-FR" dirty="0" smtClean="0"/>
              <a:t>… qui peuvent être sources de bénéfices : satisfaction des locataires, valorisation du patrimoine, etc.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2"/>
          </p:nvPr>
        </p:nvSpPr>
        <p:spPr>
          <a:xfrm>
            <a:off x="2844576" y="4437112"/>
            <a:ext cx="5831880" cy="1080120"/>
          </a:xfrm>
        </p:spPr>
        <p:txBody>
          <a:bodyPr/>
          <a:lstStyle/>
          <a:p>
            <a:r>
              <a:rPr lang="fr-FR" dirty="0" smtClean="0"/>
              <a:t>Publication de plusieurs études, </a:t>
            </a:r>
            <a:r>
              <a:rPr lang="fr-FR" dirty="0"/>
              <a:t>mais sans prise en compte exhaustive des métiers de la chaîne du logement </a:t>
            </a:r>
            <a:r>
              <a:rPr lang="fr-FR" dirty="0" smtClean="0"/>
              <a:t>social</a:t>
            </a:r>
          </a:p>
          <a:p>
            <a:r>
              <a:rPr lang="fr-FR" dirty="0" smtClean="0"/>
              <a:t>Besoin </a:t>
            </a:r>
            <a:r>
              <a:rPr lang="fr-FR" dirty="0" smtClean="0"/>
              <a:t>de partage d’expériences et de bonnes pratiques pour s’engager en faveur de la biodiversité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940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groupement réalisant la mission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E01F1F-7529-4577-B3B7-92E77EA1BEF1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  <p:sp>
        <p:nvSpPr>
          <p:cNvPr id="7" name="Espace réservé du texte 5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767230" y="1556792"/>
            <a:ext cx="3468741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fr-FR" dirty="0" smtClean="0"/>
              <a:t>I Care Environnement</a:t>
            </a:r>
            <a:endParaRPr lang="fr-FR" dirty="0"/>
          </a:p>
        </p:txBody>
      </p:sp>
      <p:sp>
        <p:nvSpPr>
          <p:cNvPr id="8" name="Espace réservé du contenu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99592" y="2158179"/>
            <a:ext cx="3312368" cy="792089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 dirty="0" smtClean="0"/>
              <a:t>Cabinet de conseil en stratégie de l’environnement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4572000" y="1556792"/>
            <a:ext cx="3468741" cy="63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marL="1588" indent="0" algn="ctr">
              <a:buNone/>
            </a:pPr>
            <a:r>
              <a:rPr lang="fr-FR" dirty="0" smtClean="0"/>
              <a:t>ALTO STEP</a:t>
            </a:r>
            <a:endParaRPr lang="fr-FR" dirty="0"/>
          </a:p>
        </p:txBody>
      </p:sp>
      <p:sp>
        <p:nvSpPr>
          <p:cNvPr id="10" name="Espace réservé du contenu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704362" y="2158179"/>
            <a:ext cx="3312368" cy="792089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 smtClean="0"/>
              <a:t>Bureau d’études technique en aménagement durable</a:t>
            </a:r>
            <a:endParaRPr lang="fr-FR" sz="1600" b="1" dirty="0"/>
          </a:p>
        </p:txBody>
      </p:sp>
      <p:sp>
        <p:nvSpPr>
          <p:cNvPr id="11" name="Espace réservé du contenu 2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99592" y="2938200"/>
            <a:ext cx="3312368" cy="20882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smtClean="0"/>
              <a:t>Définition de politiques publiques de développement durable</a:t>
            </a:r>
          </a:p>
          <a:p>
            <a:r>
              <a:rPr lang="fr-FR" sz="1600" smtClean="0"/>
              <a:t>Définition de démarche développement durable de projets d’aménagement</a:t>
            </a:r>
          </a:p>
          <a:p>
            <a:r>
              <a:rPr lang="fr-FR" sz="1600" smtClean="0"/>
              <a:t>Stratégies thématiques (énergie, biodiversité, …)</a:t>
            </a:r>
          </a:p>
          <a:p>
            <a:endParaRPr lang="fr-FR" sz="1600" dirty="0"/>
          </a:p>
        </p:txBody>
      </p:sp>
      <p:sp>
        <p:nvSpPr>
          <p:cNvPr id="12" name="Espace réservé du contenu 27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704362" y="2938200"/>
            <a:ext cx="3312368" cy="20882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/>
              <a:t>Planification urbaine et études environnementales</a:t>
            </a:r>
          </a:p>
          <a:p>
            <a:r>
              <a:rPr lang="fr-FR" sz="1600" dirty="0" smtClean="0"/>
              <a:t>Conception de bâtiments durables neufs et rénovés</a:t>
            </a:r>
          </a:p>
          <a:p>
            <a:r>
              <a:rPr lang="fr-FR" sz="1600" dirty="0" smtClean="0"/>
              <a:t>Démarches opérationnelles d’aménagement durable </a:t>
            </a:r>
          </a:p>
          <a:p>
            <a:r>
              <a:rPr lang="fr-FR" sz="1600" dirty="0" smtClean="0"/>
              <a:t>Etudes faunes/flore</a:t>
            </a:r>
          </a:p>
          <a:p>
            <a:endParaRPr lang="fr-FR" sz="1600" dirty="0"/>
          </a:p>
        </p:txBody>
      </p:sp>
      <p:sp>
        <p:nvSpPr>
          <p:cNvPr id="13" name="Organigramme : Processus 12"/>
          <p:cNvSpPr/>
          <p:nvPr>
            <p:custDataLst>
              <p:tags r:id="rId7"/>
            </p:custDataLst>
          </p:nvPr>
        </p:nvSpPr>
        <p:spPr>
          <a:xfrm>
            <a:off x="782938" y="5337832"/>
            <a:ext cx="7578124" cy="76872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1F497D"/>
                </a:solidFill>
              </a:rPr>
              <a:t>I Care et Alto </a:t>
            </a:r>
            <a:r>
              <a:rPr lang="fr-FR" sz="1600" dirty="0" err="1" smtClean="0">
                <a:solidFill>
                  <a:srgbClr val="1F497D"/>
                </a:solidFill>
              </a:rPr>
              <a:t>Step</a:t>
            </a:r>
            <a:r>
              <a:rPr lang="fr-FR" sz="1600" dirty="0" smtClean="0">
                <a:solidFill>
                  <a:srgbClr val="1F497D"/>
                </a:solidFill>
              </a:rPr>
              <a:t> se sont associés afin de proposer un </a:t>
            </a:r>
            <a:r>
              <a:rPr lang="fr-FR" sz="1600" dirty="0">
                <a:solidFill>
                  <a:srgbClr val="1F497D"/>
                </a:solidFill>
              </a:rPr>
              <a:t>partenariat </a:t>
            </a:r>
            <a:r>
              <a:rPr lang="fr-FR" sz="1600" dirty="0" smtClean="0">
                <a:solidFill>
                  <a:srgbClr val="1F497D"/>
                </a:solidFill>
              </a:rPr>
              <a:t>combinant </a:t>
            </a:r>
            <a:r>
              <a:rPr lang="fr-FR" sz="1600" dirty="0">
                <a:solidFill>
                  <a:srgbClr val="1F497D"/>
                </a:solidFill>
              </a:rPr>
              <a:t>expertises biodiversité et aménagement durable et approches stratégiques et opérationnelles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" t="7101" r="11340"/>
          <a:stretch>
            <a:fillRect/>
          </a:stretch>
        </p:blipFill>
        <p:spPr bwMode="auto">
          <a:xfrm>
            <a:off x="3614210" y="1616805"/>
            <a:ext cx="540000" cy="51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 descr="entete_haut_01"/>
          <p:cNvPicPr/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7" t="21497" r="63441"/>
          <a:stretch>
            <a:fillRect/>
          </a:stretch>
        </p:blipFill>
        <p:spPr bwMode="auto">
          <a:xfrm>
            <a:off x="6876256" y="1615545"/>
            <a:ext cx="1124832" cy="5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3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Calendrier et méthode de l’étude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E01F1F-7529-4577-B3B7-92E77EA1BEF1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67880" y="2348880"/>
            <a:ext cx="3024000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Inventaire de la prise en compte de la biodiversité par les organismes HLM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67880" y="3356992"/>
            <a:ext cx="3024000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Analyse des obligations réglementaires relatives au sujet biodiversité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7880" y="4365104"/>
            <a:ext cx="3024000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Rédaction d’un guide pédagogique à destination des organismes HLM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49828" y="2438904"/>
            <a:ext cx="252000" cy="25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1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49828" y="3447016"/>
            <a:ext cx="252000" cy="25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2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49828" y="4455128"/>
            <a:ext cx="252000" cy="25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3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3478" y="1987862"/>
            <a:ext cx="504056" cy="250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Mars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0541" y="1987862"/>
            <a:ext cx="504056" cy="250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Avril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7604" y="1987862"/>
            <a:ext cx="504056" cy="250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Mai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04667" y="1987862"/>
            <a:ext cx="504056" cy="250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Juin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71730" y="1987862"/>
            <a:ext cx="504056" cy="250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Juill.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8793" y="1987862"/>
            <a:ext cx="504056" cy="250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Août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05856" y="1987862"/>
            <a:ext cx="504056" cy="250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Sept.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72919" y="1987862"/>
            <a:ext cx="504056" cy="250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Oct.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39982" y="1987862"/>
            <a:ext cx="504056" cy="250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Nov.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03478" y="1700808"/>
            <a:ext cx="504056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2015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3603478" y="3573016"/>
            <a:ext cx="1638182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940152" y="4581128"/>
            <a:ext cx="2703886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7880" y="2780928"/>
            <a:ext cx="30240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1F497D"/>
                </a:solidFill>
              </a:rPr>
              <a:t>Panorama des actions biodiversité existantes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1F497D"/>
                </a:solidFill>
              </a:rPr>
              <a:t>Réalisation de 10-15 études de cas</a:t>
            </a:r>
            <a:endParaRPr lang="fr-FR" sz="1050" dirty="0">
              <a:solidFill>
                <a:srgbClr val="1F497D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880" y="3789040"/>
            <a:ext cx="30240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1F497D"/>
                </a:solidFill>
              </a:rPr>
              <a:t>Réalisation de fiches réglementaires sur les études à mener</a:t>
            </a:r>
            <a:endParaRPr lang="fr-FR" sz="1050" dirty="0">
              <a:solidFill>
                <a:srgbClr val="1F497D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7880" y="4797152"/>
            <a:ext cx="30240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1F497D"/>
                </a:solidFill>
              </a:rPr>
              <a:t>Identification des enjeux biodiversité et logement social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1F497D"/>
                </a:solidFill>
              </a:rPr>
              <a:t>Retours d’expérience pour répondre à ces enjeux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1F497D"/>
                </a:solidFill>
              </a:rPr>
              <a:t>Élaboration d’un outil d’aide à la décision</a:t>
            </a:r>
          </a:p>
          <a:p>
            <a:pPr marL="171450" indent="-171450">
              <a:buFont typeface="Arial" pitchFamily="34" charset="0"/>
              <a:buChar char="•"/>
            </a:pPr>
            <a:endParaRPr lang="fr-FR" sz="1050" dirty="0">
              <a:solidFill>
                <a:srgbClr val="1F497D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491880" y="3356992"/>
            <a:ext cx="515215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491880" y="4353439"/>
            <a:ext cx="515215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603478" y="2708920"/>
            <a:ext cx="2772308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rgbClr val="1F497D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03478" y="3789040"/>
            <a:ext cx="1638182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rgbClr val="1F497D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40152" y="4797152"/>
            <a:ext cx="2673469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rgbClr val="1F497D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3603478" y="2564904"/>
            <a:ext cx="2772308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5436096" y="2348880"/>
            <a:ext cx="0" cy="288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8984"/>
          </a:xfrm>
        </p:spPr>
        <p:txBody>
          <a:bodyPr/>
          <a:lstStyle/>
          <a:p>
            <a:r>
              <a:rPr lang="fr-FR" sz="2400" dirty="0">
                <a:solidFill>
                  <a:srgbClr val="1F497D"/>
                </a:solidFill>
              </a:rPr>
              <a:t>Inventaire de la prise en compte de la biodiversité par les organismes </a:t>
            </a:r>
            <a:r>
              <a:rPr lang="fr-FR" sz="2400" dirty="0" smtClean="0">
                <a:solidFill>
                  <a:srgbClr val="1F497D"/>
                </a:solidFill>
              </a:rPr>
              <a:t>HLM - </a:t>
            </a:r>
            <a:r>
              <a:rPr lang="fr-FR" sz="2400" i="1" spc="-30" dirty="0" smtClean="0">
                <a:solidFill>
                  <a:srgbClr val="1F497D"/>
                </a:solidFill>
              </a:rPr>
              <a:t>Présentation des études de cas</a:t>
            </a:r>
            <a:endParaRPr lang="fr-FR" sz="2400" i="1" spc="-3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E01F1F-7529-4577-B3B7-92E77EA1BEF1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sp>
        <p:nvSpPr>
          <p:cNvPr id="6" name="Ellipse 5"/>
          <p:cNvSpPr/>
          <p:nvPr/>
        </p:nvSpPr>
        <p:spPr>
          <a:xfrm>
            <a:off x="157507" y="404664"/>
            <a:ext cx="360000" cy="3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1</a:t>
            </a:r>
            <a:endParaRPr lang="fr-FR" sz="12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e 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932844"/>
              </p:ext>
            </p:extLst>
          </p:nvPr>
        </p:nvGraphicFramePr>
        <p:xfrm>
          <a:off x="2381926" y="1798938"/>
          <a:ext cx="43801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4" descr="http://s3.amazonaws.com/europaconcorsi/project_images/3710085/13-EdenBio_Paris_LR%C2%B8-Nicolas-Castet_full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27402"/>
            <a:ext cx="1421855" cy="94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nantes-amenagement.fr/medias/photo/01-05-2012-b-chenaie-jdo-20-_1380703775579-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71" y="1157073"/>
            <a:ext cx="1577443" cy="85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2.gstatic.com/images?q=tbn:ANd9GcTOV7NnyljZ7gPTRk6dEjCeJ13n6FHlisZAjCnWImtLyjmB3diPe4U96u_L_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 b="8935"/>
          <a:stretch/>
        </p:blipFill>
        <p:spPr bwMode="auto">
          <a:xfrm>
            <a:off x="6399760" y="4742995"/>
            <a:ext cx="1484608" cy="8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sso-lafayetteaccueil.fr/img/i-jardin2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0" y="2089899"/>
            <a:ext cx="1425855" cy="106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utour de la mare du jardin partagé Les 1001 feuilles à Cenon: adultes, enfants et fleur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95" y="4693622"/>
            <a:ext cx="1542674" cy="88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47864" y="5760552"/>
            <a:ext cx="2448272" cy="622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+ deux études de cas stratégiques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92080" y="1070587"/>
            <a:ext cx="2412000" cy="1134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1F497D"/>
                </a:solidFill>
              </a:rPr>
              <a:t>Bottière-</a:t>
            </a:r>
            <a:r>
              <a:rPr lang="fr-FR" sz="1100" dirty="0" err="1" smtClean="0">
                <a:solidFill>
                  <a:srgbClr val="1F497D"/>
                </a:solidFill>
              </a:rPr>
              <a:t>Chenaie</a:t>
            </a:r>
            <a:r>
              <a:rPr lang="fr-FR" sz="1100" dirty="0" smtClean="0">
                <a:solidFill>
                  <a:srgbClr val="1F497D"/>
                </a:solidFill>
              </a:rPr>
              <a:t> – Nantes Habitat (Nantes)</a:t>
            </a:r>
            <a:r>
              <a:rPr lang="fr-FR" sz="1100" i="1" dirty="0" smtClean="0">
                <a:solidFill>
                  <a:srgbClr val="1F497D"/>
                </a:solidFill>
              </a:rPr>
              <a:t> </a:t>
            </a:r>
            <a:r>
              <a:rPr lang="fr-FR" sz="900" i="1" dirty="0" smtClean="0">
                <a:solidFill>
                  <a:srgbClr val="1F497D"/>
                </a:solidFill>
              </a:rPr>
              <a:t>: jardins familiaux, trames végétalisées, gestion des eaux pluviales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1F497D"/>
                </a:solidFill>
              </a:rPr>
              <a:t>ZAC du </a:t>
            </a:r>
            <a:r>
              <a:rPr lang="fr-FR" sz="1100" dirty="0" err="1" smtClean="0">
                <a:solidFill>
                  <a:srgbClr val="1F497D"/>
                </a:solidFill>
              </a:rPr>
              <a:t>Monconseil</a:t>
            </a:r>
            <a:r>
              <a:rPr lang="fr-FR" sz="1100" dirty="0" smtClean="0">
                <a:solidFill>
                  <a:srgbClr val="1F497D"/>
                </a:solidFill>
              </a:rPr>
              <a:t> – Tours Habitat (Tours) </a:t>
            </a:r>
            <a:r>
              <a:rPr lang="fr-FR" sz="900" i="1" dirty="0" smtClean="0">
                <a:solidFill>
                  <a:srgbClr val="1F497D"/>
                </a:solidFill>
              </a:rPr>
              <a:t>: jardin (1,2ha), gestion eaux pluviales et corridor écologique</a:t>
            </a:r>
            <a:endParaRPr lang="fr-FR" sz="1100" i="1" dirty="0">
              <a:solidFill>
                <a:srgbClr val="1F497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3043" y="3158819"/>
            <a:ext cx="2412000" cy="1134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1F497D"/>
                </a:solidFill>
              </a:rPr>
              <a:t>Eden Bio – Paris Habitat (Paris) </a:t>
            </a:r>
            <a:r>
              <a:rPr lang="fr-FR" sz="900" i="1" dirty="0" smtClean="0">
                <a:solidFill>
                  <a:srgbClr val="1F497D"/>
                </a:solidFill>
              </a:rPr>
              <a:t>: murs végétalisés, éco-matériaux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1F497D"/>
                </a:solidFill>
              </a:rPr>
              <a:t>Grand Parc – </a:t>
            </a:r>
            <a:r>
              <a:rPr lang="fr-FR" sz="1100" dirty="0" err="1" smtClean="0">
                <a:solidFill>
                  <a:srgbClr val="1F497D"/>
                </a:solidFill>
              </a:rPr>
              <a:t>Aquitanis</a:t>
            </a:r>
            <a:r>
              <a:rPr lang="fr-FR" sz="1100" dirty="0" smtClean="0">
                <a:solidFill>
                  <a:srgbClr val="1F497D"/>
                </a:solidFill>
              </a:rPr>
              <a:t> (Bordeaux) </a:t>
            </a:r>
            <a:r>
              <a:rPr lang="fr-FR" sz="900" i="1" dirty="0" smtClean="0">
                <a:solidFill>
                  <a:srgbClr val="1F497D"/>
                </a:solidFill>
              </a:rPr>
              <a:t>: ferme urbaine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1F497D"/>
                </a:solidFill>
              </a:rPr>
              <a:t>Eco-lotissement La </a:t>
            </a:r>
            <a:r>
              <a:rPr lang="fr-FR" sz="1100" dirty="0" err="1" smtClean="0">
                <a:solidFill>
                  <a:srgbClr val="1F497D"/>
                </a:solidFill>
              </a:rPr>
              <a:t>Barberie</a:t>
            </a:r>
            <a:r>
              <a:rPr lang="fr-FR" sz="1100" dirty="0" smtClean="0">
                <a:solidFill>
                  <a:srgbClr val="1F497D"/>
                </a:solidFill>
              </a:rPr>
              <a:t> – </a:t>
            </a:r>
            <a:r>
              <a:rPr lang="fr-FR" sz="1100" dirty="0" err="1" smtClean="0">
                <a:solidFill>
                  <a:srgbClr val="1F497D"/>
                </a:solidFill>
              </a:rPr>
              <a:t>Meduane</a:t>
            </a:r>
            <a:r>
              <a:rPr lang="fr-FR" sz="1100" dirty="0" smtClean="0">
                <a:solidFill>
                  <a:srgbClr val="1F497D"/>
                </a:solidFill>
              </a:rPr>
              <a:t> Habitat (Changé)</a:t>
            </a:r>
            <a:r>
              <a:rPr lang="fr-FR" sz="900" dirty="0" smtClean="0">
                <a:solidFill>
                  <a:srgbClr val="1F497D"/>
                </a:solidFill>
              </a:rPr>
              <a:t> </a:t>
            </a:r>
            <a:r>
              <a:rPr lang="fr-FR" sz="900" i="1" dirty="0" smtClean="0">
                <a:solidFill>
                  <a:srgbClr val="1F497D"/>
                </a:solidFill>
              </a:rPr>
              <a:t>: jardins partagés, gestion des eaux pluviales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1F497D"/>
                </a:solidFill>
              </a:rPr>
              <a:t>Atrium – </a:t>
            </a:r>
            <a:r>
              <a:rPr lang="fr-FR" sz="1100" dirty="0" err="1" smtClean="0">
                <a:solidFill>
                  <a:srgbClr val="1F497D"/>
                </a:solidFill>
              </a:rPr>
              <a:t>Domofrance</a:t>
            </a:r>
            <a:r>
              <a:rPr lang="fr-FR" sz="1100" dirty="0" smtClean="0">
                <a:solidFill>
                  <a:srgbClr val="1F497D"/>
                </a:solidFill>
              </a:rPr>
              <a:t> (Bordeaux)</a:t>
            </a:r>
            <a:r>
              <a:rPr lang="fr-FR" sz="900" dirty="0" smtClean="0">
                <a:solidFill>
                  <a:srgbClr val="1F497D"/>
                </a:solidFill>
              </a:rPr>
              <a:t> </a:t>
            </a:r>
            <a:r>
              <a:rPr lang="fr-FR" sz="900" i="1" dirty="0" smtClean="0">
                <a:solidFill>
                  <a:srgbClr val="1F497D"/>
                </a:solidFill>
              </a:rPr>
              <a:t>: jardin sous atrium semi-ouvert)</a:t>
            </a:r>
            <a:endParaRPr lang="fr-FR" sz="900" i="1" dirty="0">
              <a:solidFill>
                <a:srgbClr val="1F497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40" y="3151597"/>
            <a:ext cx="2412000" cy="1134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1F497D"/>
                </a:solidFill>
              </a:rPr>
              <a:t>Centre Chenal Saint-Blaise – Paris Habitat (Paris) </a:t>
            </a:r>
            <a:r>
              <a:rPr lang="fr-FR" sz="900" i="1" dirty="0" smtClean="0">
                <a:solidFill>
                  <a:srgbClr val="1F497D"/>
                </a:solidFill>
              </a:rPr>
              <a:t>: insertion sociale par le jardinage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1F497D"/>
                </a:solidFill>
              </a:rPr>
              <a:t>Rue Louise Weiss – RIVP (Paris)</a:t>
            </a:r>
            <a:r>
              <a:rPr lang="fr-FR" sz="900" dirty="0" smtClean="0">
                <a:solidFill>
                  <a:srgbClr val="1F497D"/>
                </a:solidFill>
              </a:rPr>
              <a:t> </a:t>
            </a:r>
            <a:r>
              <a:rPr lang="fr-FR" sz="900" i="1" dirty="0" smtClean="0">
                <a:solidFill>
                  <a:srgbClr val="1F497D"/>
                </a:solidFill>
              </a:rPr>
              <a:t>: jardin partagé sur terrasse</a:t>
            </a:r>
            <a:endParaRPr lang="fr-FR" sz="900" i="1" dirty="0">
              <a:solidFill>
                <a:srgbClr val="1F497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8865" y="3590023"/>
            <a:ext cx="936104" cy="271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Maîtrise d’ouvrage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35896" y="4509120"/>
            <a:ext cx="936104" cy="271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 smtClean="0">
                <a:solidFill>
                  <a:schemeClr val="accent3">
                    <a:lumMod val="75000"/>
                  </a:schemeClr>
                </a:solidFill>
              </a:rPr>
              <a:t>Gestion du patrimoine</a:t>
            </a:r>
            <a:endParaRPr lang="fr-FR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17159" y="3946688"/>
            <a:ext cx="936104" cy="271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 smtClean="0">
                <a:solidFill>
                  <a:schemeClr val="accent2">
                    <a:lumMod val="75000"/>
                  </a:schemeClr>
                </a:solidFill>
              </a:rPr>
              <a:t>Gestion locative</a:t>
            </a:r>
            <a:endParaRPr lang="fr-FR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00192" y="5607091"/>
            <a:ext cx="2412000" cy="1134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1F497D"/>
                </a:solidFill>
              </a:rPr>
              <a:t>Résidence Les Folies – </a:t>
            </a:r>
            <a:r>
              <a:rPr lang="fr-FR" sz="1100" dirty="0" err="1" smtClean="0">
                <a:solidFill>
                  <a:srgbClr val="1F497D"/>
                </a:solidFill>
              </a:rPr>
              <a:t>Efidis</a:t>
            </a:r>
            <a:r>
              <a:rPr lang="fr-FR" sz="1100" dirty="0" smtClean="0">
                <a:solidFill>
                  <a:srgbClr val="1F497D"/>
                </a:solidFill>
              </a:rPr>
              <a:t> (Choisy-le-Roi) </a:t>
            </a:r>
            <a:r>
              <a:rPr lang="fr-FR" sz="900" i="1" dirty="0" smtClean="0">
                <a:solidFill>
                  <a:srgbClr val="1F497D"/>
                </a:solidFill>
              </a:rPr>
              <a:t>: réaménagement espaces extérieurs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1F497D"/>
                </a:solidFill>
              </a:rPr>
              <a:t>Résidence </a:t>
            </a:r>
            <a:r>
              <a:rPr lang="fr-FR" sz="1100" dirty="0" err="1" smtClean="0">
                <a:solidFill>
                  <a:srgbClr val="1F497D"/>
                </a:solidFill>
              </a:rPr>
              <a:t>Schnapper</a:t>
            </a:r>
            <a:r>
              <a:rPr lang="fr-FR" sz="1100" dirty="0" smtClean="0">
                <a:solidFill>
                  <a:srgbClr val="1F497D"/>
                </a:solidFill>
              </a:rPr>
              <a:t> – I3F – Saint-Germain-en-Laye </a:t>
            </a:r>
            <a:r>
              <a:rPr lang="fr-FR" sz="900" i="1" dirty="0" smtClean="0">
                <a:solidFill>
                  <a:srgbClr val="1F497D"/>
                </a:solidFill>
              </a:rPr>
              <a:t>: remise à ciel ouvert d’un ru</a:t>
            </a:r>
            <a:endParaRPr lang="fr-FR" sz="900" i="1" dirty="0">
              <a:solidFill>
                <a:srgbClr val="1F497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0207" y="5607091"/>
            <a:ext cx="2412000" cy="1134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1F497D"/>
                </a:solidFill>
              </a:rPr>
              <a:t>1001 feuilles – </a:t>
            </a:r>
            <a:r>
              <a:rPr lang="fr-FR" sz="1100" dirty="0" err="1" smtClean="0">
                <a:solidFill>
                  <a:srgbClr val="1F497D"/>
                </a:solidFill>
              </a:rPr>
              <a:t>Aquitanis</a:t>
            </a:r>
            <a:r>
              <a:rPr lang="fr-FR" sz="1100" dirty="0" smtClean="0">
                <a:solidFill>
                  <a:srgbClr val="1F497D"/>
                </a:solidFill>
              </a:rPr>
              <a:t> (Cenon)</a:t>
            </a:r>
            <a:r>
              <a:rPr lang="fr-FR" sz="1100" i="1" dirty="0" smtClean="0">
                <a:solidFill>
                  <a:srgbClr val="1F497D"/>
                </a:solidFill>
              </a:rPr>
              <a:t> </a:t>
            </a:r>
            <a:r>
              <a:rPr lang="fr-FR" sz="900" i="1" dirty="0" smtClean="0">
                <a:solidFill>
                  <a:srgbClr val="1F497D"/>
                </a:solidFill>
              </a:rPr>
              <a:t>: jardins partagés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1F497D"/>
                </a:solidFill>
              </a:rPr>
              <a:t>ZAC de la Madeleine – Val Touraine Habitat (Beaulieu-Lès-Loches)</a:t>
            </a:r>
            <a:r>
              <a:rPr lang="fr-FR" sz="1100" i="1" dirty="0" smtClean="0">
                <a:solidFill>
                  <a:srgbClr val="1F497D"/>
                </a:solidFill>
              </a:rPr>
              <a:t> </a:t>
            </a:r>
            <a:r>
              <a:rPr lang="fr-FR" sz="900" i="1" dirty="0" smtClean="0">
                <a:solidFill>
                  <a:srgbClr val="1F497D"/>
                </a:solidFill>
              </a:rPr>
              <a:t>: </a:t>
            </a:r>
            <a:r>
              <a:rPr lang="fr-FR" sz="900" i="1" dirty="0">
                <a:solidFill>
                  <a:srgbClr val="1F497D"/>
                </a:solidFill>
              </a:rPr>
              <a:t>n</a:t>
            </a:r>
            <a:r>
              <a:rPr lang="fr-FR" sz="900" i="1" dirty="0" smtClean="0">
                <a:solidFill>
                  <a:srgbClr val="1F497D"/>
                </a:solidFill>
              </a:rPr>
              <a:t>ichoirs</a:t>
            </a:r>
            <a:endParaRPr lang="fr-FR" sz="900" i="1" dirty="0">
              <a:solidFill>
                <a:srgbClr val="1F497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68" y="6021289"/>
            <a:ext cx="720080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89" y="6021288"/>
            <a:ext cx="344415" cy="25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4547048" y="2924944"/>
            <a:ext cx="2495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706689" y="4047431"/>
            <a:ext cx="19943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4951617" y="3642535"/>
            <a:ext cx="163352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1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E01F1F-7529-4577-B3B7-92E77EA1BEF1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z="2400" dirty="0">
                <a:solidFill>
                  <a:srgbClr val="1F497D"/>
                </a:solidFill>
              </a:rPr>
              <a:t>Inventaire de la prise en compte de la biodiversité par les organismes </a:t>
            </a:r>
            <a:r>
              <a:rPr lang="fr-FR" sz="2400" dirty="0" smtClean="0">
                <a:solidFill>
                  <a:srgbClr val="1F497D"/>
                </a:solidFill>
              </a:rPr>
              <a:t>HLM - </a:t>
            </a:r>
            <a:r>
              <a:rPr lang="fr-FR" sz="2400" i="1" spc="-30" dirty="0" smtClean="0">
                <a:solidFill>
                  <a:srgbClr val="1F497D"/>
                </a:solidFill>
              </a:rPr>
              <a:t>Illustration d’une fiche « Etude de cas »</a:t>
            </a:r>
            <a:endParaRPr lang="fr-FR" sz="2400" i="1" spc="-30" dirty="0"/>
          </a:p>
        </p:txBody>
      </p:sp>
      <p:sp>
        <p:nvSpPr>
          <p:cNvPr id="7" name="Ellipse 6"/>
          <p:cNvSpPr/>
          <p:nvPr/>
        </p:nvSpPr>
        <p:spPr>
          <a:xfrm>
            <a:off x="157507" y="666138"/>
            <a:ext cx="360000" cy="3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1</a:t>
            </a:r>
            <a:endParaRPr lang="fr-FR" sz="1200" dirty="0">
              <a:solidFill>
                <a:schemeClr val="bg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25432" y="1262769"/>
            <a:ext cx="7893137" cy="5118559"/>
            <a:chOff x="827584" y="1262769"/>
            <a:chExt cx="7893137" cy="511855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" t="7719" r="3572" b="4636"/>
            <a:stretch/>
          </p:blipFill>
          <p:spPr bwMode="auto">
            <a:xfrm>
              <a:off x="827584" y="1262769"/>
              <a:ext cx="3925342" cy="51185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" t="7768" r="3659" b="4588"/>
            <a:stretch/>
          </p:blipFill>
          <p:spPr bwMode="auto">
            <a:xfrm>
              <a:off x="4860032" y="1262769"/>
              <a:ext cx="3860689" cy="51185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64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1F497D"/>
                </a:solidFill>
              </a:rPr>
              <a:t>Analyse des obligations réglementaires relatives au sujet </a:t>
            </a:r>
            <a:r>
              <a:rPr lang="fr-FR" sz="2400" dirty="0" smtClean="0">
                <a:solidFill>
                  <a:srgbClr val="1F497D"/>
                </a:solidFill>
              </a:rPr>
              <a:t>biodiversité - </a:t>
            </a:r>
            <a:r>
              <a:rPr lang="fr-FR" sz="2400" i="1" dirty="0">
                <a:solidFill>
                  <a:srgbClr val="1F497D"/>
                </a:solidFill>
              </a:rPr>
              <a:t>Liste des fiches</a:t>
            </a:r>
            <a:endParaRPr lang="fr-FR" sz="2400" i="1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fr-FR" dirty="0" smtClean="0"/>
              <a:t>4 fiches « Réglementation applicable »</a:t>
            </a:r>
          </a:p>
          <a:p>
            <a:pPr marL="444500" lvl="1"/>
            <a:r>
              <a:rPr lang="fr-FR" dirty="0" smtClean="0"/>
              <a:t>Loi sur la reconquête de la Biodiversité, de la Nature et des Paysages</a:t>
            </a:r>
          </a:p>
          <a:p>
            <a:pPr marL="444500" lvl="1"/>
            <a:r>
              <a:rPr lang="fr-FR" dirty="0" smtClean="0"/>
              <a:t>Trame verte et bleue et Schéma Régional de Cohérence Ecologique</a:t>
            </a:r>
          </a:p>
          <a:p>
            <a:pPr marL="444500" lvl="1"/>
            <a:r>
              <a:rPr lang="fr-FR" dirty="0" smtClean="0"/>
              <a:t>Réseau Natura 2000</a:t>
            </a:r>
          </a:p>
          <a:p>
            <a:pPr marL="444500" lvl="1"/>
            <a:r>
              <a:rPr lang="fr-FR" dirty="0" smtClean="0"/>
              <a:t>Liste rouge des espèces menacées</a:t>
            </a:r>
          </a:p>
          <a:p>
            <a:pPr marL="444500" lvl="1"/>
            <a:endParaRPr lang="fr-FR" dirty="0" smtClean="0"/>
          </a:p>
          <a:p>
            <a:pPr marL="177800" indent="-177800"/>
            <a:r>
              <a:rPr lang="fr-FR" dirty="0" smtClean="0"/>
              <a:t>6 fiches « Etudes et dossiers réglementaires à réaliser »</a:t>
            </a:r>
          </a:p>
          <a:p>
            <a:pPr marL="457200" lvl="1"/>
            <a:r>
              <a:rPr lang="fr-FR" dirty="0" smtClean="0"/>
              <a:t>Inventaires naturalistes</a:t>
            </a:r>
          </a:p>
          <a:p>
            <a:pPr marL="457200" lvl="1"/>
            <a:r>
              <a:rPr lang="fr-FR" dirty="0" smtClean="0"/>
              <a:t>Identification et délimitation d’une zone humide</a:t>
            </a:r>
          </a:p>
          <a:p>
            <a:pPr marL="457200" lvl="1"/>
            <a:r>
              <a:rPr lang="fr-FR" dirty="0" smtClean="0"/>
              <a:t>Etude d’impact des projets et travaux, d’ouvrages ou d’aménagement</a:t>
            </a:r>
          </a:p>
          <a:p>
            <a:pPr marL="457200" lvl="1"/>
            <a:r>
              <a:rPr lang="fr-FR" dirty="0" smtClean="0"/>
              <a:t>Etude d’incidences Natura 2000</a:t>
            </a:r>
          </a:p>
          <a:p>
            <a:pPr marL="457200" lvl="1"/>
            <a:r>
              <a:rPr lang="fr-FR" dirty="0" smtClean="0"/>
              <a:t>Demande de dérogation au régime de protection des espèces</a:t>
            </a:r>
          </a:p>
          <a:p>
            <a:pPr marL="457200" lvl="1"/>
            <a:r>
              <a:rPr lang="fr-FR" dirty="0" smtClean="0"/>
              <a:t>Dossier Loi sur l’eau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57507" y="666138"/>
            <a:ext cx="360000" cy="3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2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z="2400" dirty="0">
                <a:solidFill>
                  <a:srgbClr val="1F497D"/>
                </a:solidFill>
              </a:rPr>
              <a:t>Analyse des obligations réglementaires relatives au sujet </a:t>
            </a:r>
            <a:r>
              <a:rPr lang="fr-FR" sz="2400" dirty="0" smtClean="0">
                <a:solidFill>
                  <a:srgbClr val="1F497D"/>
                </a:solidFill>
              </a:rPr>
              <a:t>biodiversité - </a:t>
            </a:r>
            <a:r>
              <a:rPr lang="fr-FR" sz="2400" i="1" dirty="0" smtClean="0">
                <a:solidFill>
                  <a:srgbClr val="1F497D"/>
                </a:solidFill>
              </a:rPr>
              <a:t>Illustration de fiche</a:t>
            </a:r>
            <a:endParaRPr lang="fr-FR" sz="2400" i="1" dirty="0">
              <a:solidFill>
                <a:srgbClr val="1F497D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57507" y="666138"/>
            <a:ext cx="360000" cy="3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2</a:t>
            </a:r>
            <a:endParaRPr lang="fr-FR" sz="1200" dirty="0">
              <a:solidFill>
                <a:schemeClr val="bg1"/>
              </a:solidFill>
            </a:endParaRPr>
          </a:p>
        </p:txBody>
      </p:sp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324115" y="2343178"/>
            <a:ext cx="2320161" cy="4061749"/>
            <a:chOff x="5449517" y="846138"/>
            <a:chExt cx="3154931" cy="55231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3" t="11724" r="11500" b="19549"/>
            <a:stretch/>
          </p:blipFill>
          <p:spPr bwMode="auto">
            <a:xfrm>
              <a:off x="5449517" y="846138"/>
              <a:ext cx="3154930" cy="3917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9" t="12526" r="11882" b="58441"/>
            <a:stretch/>
          </p:blipFill>
          <p:spPr bwMode="auto">
            <a:xfrm>
              <a:off x="5449517" y="4725144"/>
              <a:ext cx="3154931" cy="1644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à coins arrondis 10"/>
          <p:cNvSpPr/>
          <p:nvPr/>
        </p:nvSpPr>
        <p:spPr>
          <a:xfrm>
            <a:off x="324116" y="1556792"/>
            <a:ext cx="232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1F497D"/>
                </a:solidFill>
              </a:rPr>
              <a:t>Fiche </a:t>
            </a:r>
            <a:r>
              <a:rPr lang="fr-FR" sz="1600" dirty="0">
                <a:solidFill>
                  <a:srgbClr val="1F497D"/>
                </a:solidFill>
              </a:rPr>
              <a:t>« Réglementation applicable »</a:t>
            </a:r>
            <a:endParaRPr lang="fr-FR" sz="1600" dirty="0">
              <a:solidFill>
                <a:srgbClr val="1F497D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958190" y="1556792"/>
            <a:ext cx="5740898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dirty="0">
                <a:solidFill>
                  <a:srgbClr val="1F497D"/>
                </a:solidFill>
              </a:rPr>
              <a:t>Fiche « Etudes et dossiers réglementaires à réaliser »</a:t>
            </a:r>
            <a:endParaRPr lang="fr-FR" sz="1600" dirty="0">
              <a:solidFill>
                <a:srgbClr val="1F497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89" y="2597348"/>
            <a:ext cx="2068491" cy="26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78" y="2553458"/>
            <a:ext cx="2188302" cy="31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24" y="3783679"/>
            <a:ext cx="1991049" cy="23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74" y="2592233"/>
            <a:ext cx="1784130" cy="191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24115" y="2127625"/>
            <a:ext cx="2320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Ex : </a:t>
            </a:r>
            <a:r>
              <a:rPr lang="fr-FR" sz="1400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Natura</a:t>
            </a:r>
            <a:r>
              <a:rPr lang="fr-F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2000</a:t>
            </a:r>
            <a:endParaRPr lang="fr-FR" sz="14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58190" y="2127625"/>
            <a:ext cx="5740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Ex : Etude d’impact</a:t>
            </a:r>
            <a:endParaRPr lang="fr-FR" sz="14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75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fr-FR" sz="2400" dirty="0">
                <a:solidFill>
                  <a:srgbClr val="1F497D"/>
                </a:solidFill>
              </a:rPr>
              <a:t>Rédaction d’un guide pédagogique à destination des organismes </a:t>
            </a:r>
            <a:r>
              <a:rPr lang="fr-FR" sz="2400" dirty="0" smtClean="0">
                <a:solidFill>
                  <a:srgbClr val="1F497D"/>
                </a:solidFill>
              </a:rPr>
              <a:t>HLM </a:t>
            </a:r>
            <a:r>
              <a:rPr lang="fr-FR" sz="2400" dirty="0" smtClean="0">
                <a:solidFill>
                  <a:srgbClr val="1F497D"/>
                </a:solidFill>
              </a:rPr>
              <a:t>- </a:t>
            </a:r>
            <a:r>
              <a:rPr lang="fr-FR" sz="2400" i="1" dirty="0" smtClean="0">
                <a:solidFill>
                  <a:srgbClr val="1F497D"/>
                </a:solidFill>
              </a:rPr>
              <a:t>Sommaire du guide</a:t>
            </a:r>
            <a:endParaRPr lang="fr-FR" sz="2400" i="1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>
          <a:xfrm>
            <a:off x="766501" y="1484784"/>
            <a:ext cx="7610998" cy="4464496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fr-FR" sz="1600" b="1" dirty="0" smtClean="0"/>
              <a:t>Guide Biodiversité et logement social</a:t>
            </a:r>
          </a:p>
          <a:p>
            <a:pPr marL="0" indent="0" algn="ctr">
              <a:buNone/>
            </a:pPr>
            <a:r>
              <a:rPr lang="fr-FR" sz="1400" b="1" dirty="0" smtClean="0"/>
              <a:t>-</a:t>
            </a:r>
            <a:endParaRPr lang="fr-FR" sz="1400" b="1" dirty="0"/>
          </a:p>
          <a:p>
            <a:pPr marL="0" indent="0" algn="just">
              <a:buNone/>
            </a:pPr>
            <a:r>
              <a:rPr lang="fr-FR" sz="1400" b="1" dirty="0" smtClean="0"/>
              <a:t>Introduction : pourquoi </a:t>
            </a:r>
            <a:r>
              <a:rPr lang="fr-FR" sz="1400" b="1" dirty="0"/>
              <a:t>intégrer la biodiversité dans le logement social ? (</a:t>
            </a:r>
            <a:r>
              <a:rPr lang="fr-FR" sz="1400" b="1" dirty="0" smtClean="0"/>
              <a:t>bénéfices)</a:t>
            </a:r>
          </a:p>
          <a:p>
            <a:pPr marL="0" indent="0" algn="just">
              <a:buNone/>
            </a:pPr>
            <a:endParaRPr lang="fr-FR" sz="400" dirty="0" smtClean="0"/>
          </a:p>
          <a:p>
            <a:pPr marL="0" indent="0" algn="just">
              <a:buNone/>
            </a:pPr>
            <a:r>
              <a:rPr lang="fr-FR" sz="1400" b="1" dirty="0" smtClean="0"/>
              <a:t>Partie 1 : Les enjeux de la biodiversité pour le logement social</a:t>
            </a:r>
          </a:p>
          <a:p>
            <a:pPr marL="627063" lvl="1" indent="-546100">
              <a:buNone/>
              <a:tabLst>
                <a:tab pos="363538" algn="l"/>
              </a:tabLst>
            </a:pPr>
            <a:r>
              <a:rPr lang="fr-FR" sz="1200" dirty="0" smtClean="0"/>
              <a:t>	</a:t>
            </a:r>
            <a:r>
              <a:rPr lang="fr-FR" sz="1200" b="1" dirty="0" smtClean="0"/>
              <a:t>1.1</a:t>
            </a:r>
            <a:r>
              <a:rPr lang="fr-FR" sz="1200" dirty="0" smtClean="0"/>
              <a:t> Engagements </a:t>
            </a:r>
            <a:r>
              <a:rPr lang="fr-FR" sz="1200" dirty="0"/>
              <a:t>« réglementaires » vs. Engagements « normatifs » volontaires (outils </a:t>
            </a:r>
            <a:r>
              <a:rPr lang="fr-FR" sz="1200" dirty="0" smtClean="0"/>
              <a:t>existants :	diagnostics</a:t>
            </a:r>
            <a:r>
              <a:rPr lang="fr-FR" sz="1200" dirty="0"/>
              <a:t>, chartes, labels, normes, certifications)</a:t>
            </a:r>
          </a:p>
          <a:p>
            <a:pPr marL="80963" lvl="1" indent="0" defTabSz="363538">
              <a:buNone/>
            </a:pPr>
            <a:r>
              <a:rPr lang="fr-FR" sz="1200" dirty="0" smtClean="0"/>
              <a:t>	</a:t>
            </a:r>
            <a:r>
              <a:rPr lang="fr-FR" sz="1200" b="1" dirty="0" smtClean="0"/>
              <a:t>1.2</a:t>
            </a:r>
            <a:r>
              <a:rPr lang="fr-FR" sz="1200" dirty="0" smtClean="0"/>
              <a:t> Synthèse des enjeux par métier et activité du logement social et des actions biodiversité à mettre en place</a:t>
            </a:r>
            <a:endParaRPr lang="fr-FR" sz="1200" dirty="0"/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fr-FR" sz="1100" dirty="0" smtClean="0"/>
              <a:t>Identification de thématiques </a:t>
            </a:r>
            <a:r>
              <a:rPr lang="fr-FR" sz="1100" dirty="0"/>
              <a:t>clés : Végétalisation, Sol et cycle de l’eau, </a:t>
            </a:r>
            <a:r>
              <a:rPr lang="fr-FR" sz="1100" dirty="0" smtClean="0"/>
              <a:t>Matériaux et biodiversité grise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fr-FR" sz="1100" dirty="0" smtClean="0"/>
              <a:t>Prise en compte de 3 objectifs biodiversité : réduction des impacts, gestion de la durable et création d’habitats biodiversité</a:t>
            </a:r>
            <a:endParaRPr lang="fr-FR" sz="1100" dirty="0"/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fr-FR" sz="1100" dirty="0" smtClean="0"/>
              <a:t>Tableau synoptique des actions biodiversité avec estimation qualitative de  la faisabilité technique, du coût, de l’implication des locataires et des bénéfices de l’action</a:t>
            </a:r>
            <a:endParaRPr lang="fr-FR" sz="1100" dirty="0"/>
          </a:p>
          <a:p>
            <a:pPr marL="80963" lvl="1" indent="0" defTabSz="363538">
              <a:buNone/>
            </a:pPr>
            <a:r>
              <a:rPr lang="fr-FR" sz="1200" dirty="0" smtClean="0"/>
              <a:t>	</a:t>
            </a:r>
            <a:r>
              <a:rPr lang="fr-FR" sz="1200" b="1" dirty="0" smtClean="0"/>
              <a:t>1.3</a:t>
            </a:r>
            <a:r>
              <a:rPr lang="fr-FR" sz="1200" dirty="0" smtClean="0"/>
              <a:t> Intégration de la </a:t>
            </a:r>
            <a:r>
              <a:rPr lang="fr-FR" sz="1200" dirty="0"/>
              <a:t>biodiversité dans la stratégie </a:t>
            </a:r>
            <a:r>
              <a:rPr lang="fr-FR" sz="1200" dirty="0" smtClean="0"/>
              <a:t>RSE et dans la stratégie globale </a:t>
            </a:r>
            <a:r>
              <a:rPr lang="fr-FR" sz="1200" dirty="0"/>
              <a:t>des  </a:t>
            </a:r>
            <a:r>
              <a:rPr lang="fr-FR" sz="1200" dirty="0" smtClean="0"/>
              <a:t>bailleurs </a:t>
            </a:r>
            <a:r>
              <a:rPr lang="fr-FR" sz="1200" dirty="0"/>
              <a:t> </a:t>
            </a:r>
            <a:r>
              <a:rPr lang="fr-FR" sz="1200" dirty="0" smtClean="0"/>
              <a:t>sociaux</a:t>
            </a:r>
          </a:p>
          <a:p>
            <a:pPr marL="80963" lvl="1" indent="0" algn="just" defTabSz="363538">
              <a:buNone/>
            </a:pPr>
            <a:endParaRPr lang="fr-FR" sz="400" dirty="0" smtClean="0"/>
          </a:p>
          <a:p>
            <a:pPr marL="0" indent="0" algn="just">
              <a:buNone/>
            </a:pPr>
            <a:r>
              <a:rPr lang="fr-FR" sz="1400" b="1" dirty="0" smtClean="0"/>
              <a:t>Partie 2 </a:t>
            </a:r>
            <a:r>
              <a:rPr lang="fr-FR" sz="1400" b="1" dirty="0"/>
              <a:t>: </a:t>
            </a:r>
            <a:r>
              <a:rPr lang="fr-FR" sz="1400" b="1" dirty="0" smtClean="0"/>
              <a:t>Retours d’expérience sur la prise en compte de la biodiversité dans le logement social</a:t>
            </a:r>
          </a:p>
          <a:p>
            <a:pPr marL="80963" lvl="1" indent="0" algn="just" defTabSz="363538">
              <a:buNone/>
            </a:pPr>
            <a:r>
              <a:rPr lang="fr-FR" sz="1200" dirty="0" smtClean="0"/>
              <a:t>	</a:t>
            </a:r>
            <a:r>
              <a:rPr lang="fr-FR" sz="1200" b="1" dirty="0" smtClean="0"/>
              <a:t>2.2</a:t>
            </a:r>
            <a:r>
              <a:rPr lang="fr-FR" sz="1200" dirty="0" smtClean="0"/>
              <a:t> Etudes </a:t>
            </a:r>
            <a:r>
              <a:rPr lang="fr-FR" sz="1200" dirty="0"/>
              <a:t>de cas </a:t>
            </a:r>
            <a:r>
              <a:rPr lang="fr-FR" sz="1200" dirty="0" smtClean="0"/>
              <a:t>opérationnelles</a:t>
            </a:r>
          </a:p>
          <a:p>
            <a:pPr marL="80963" lvl="1" indent="0" algn="just" defTabSz="363538">
              <a:buNone/>
            </a:pPr>
            <a:r>
              <a:rPr lang="fr-FR" sz="1200" dirty="0" smtClean="0"/>
              <a:t>	</a:t>
            </a:r>
            <a:r>
              <a:rPr lang="fr-FR" sz="1200" b="1" dirty="0" smtClean="0"/>
              <a:t>2.3</a:t>
            </a:r>
            <a:r>
              <a:rPr lang="fr-FR" sz="1200" dirty="0" smtClean="0"/>
              <a:t> Etudes de cas stratégiques</a:t>
            </a:r>
          </a:p>
          <a:p>
            <a:pPr marL="80963" lvl="1" indent="0" algn="just" defTabSz="363538">
              <a:buNone/>
            </a:pPr>
            <a:endParaRPr lang="fr-FR" sz="400" dirty="0"/>
          </a:p>
          <a:p>
            <a:pPr marL="0" indent="0" algn="just">
              <a:buNone/>
            </a:pPr>
            <a:r>
              <a:rPr lang="fr-FR" sz="1400" b="1" dirty="0" smtClean="0"/>
              <a:t>Partie 3</a:t>
            </a:r>
            <a:r>
              <a:rPr lang="fr-FR" sz="1400" dirty="0" smtClean="0"/>
              <a:t> : </a:t>
            </a:r>
            <a:r>
              <a:rPr lang="fr-FR" sz="1400" b="1" dirty="0" smtClean="0"/>
              <a:t>Outil d’aide à la décision</a:t>
            </a:r>
          </a:p>
          <a:p>
            <a:pPr marL="80963" lvl="1" indent="0" algn="just">
              <a:buNone/>
              <a:tabLst>
                <a:tab pos="363538" algn="l"/>
              </a:tabLst>
            </a:pPr>
            <a:r>
              <a:rPr lang="fr-FR" sz="1200" dirty="0" smtClean="0"/>
              <a:t>	Arbre de décision faisant référence à la réglementation, aux actions et aux études de </a:t>
            </a:r>
            <a:r>
              <a:rPr lang="fr-FR" sz="1200" dirty="0" smtClean="0"/>
              <a:t>cas</a:t>
            </a:r>
            <a:endParaRPr lang="fr-FR" sz="1200" dirty="0" smtClean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DEEDB62-A367-4940-B1AD-E3147E2FCFA9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sp>
        <p:nvSpPr>
          <p:cNvPr id="10" name="Ellipse 9"/>
          <p:cNvSpPr/>
          <p:nvPr/>
        </p:nvSpPr>
        <p:spPr>
          <a:xfrm>
            <a:off x="157507" y="711193"/>
            <a:ext cx="360000" cy="3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1" name="Picture 2" descr="http://idata.over-blog.com/5/25/80/01/Autres-logos/Logo_USH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600" y="1617939"/>
            <a:ext cx="608855" cy="3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mf.asso.fr/UPLOAD/IMAGES/EDITEUR/CDC-couleur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316" y="1617940"/>
            <a:ext cx="380534" cy="3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 sz="1200">
            <a:solidFill>
              <a:srgbClr val="1F497D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</TotalTime>
  <Words>753</Words>
  <Application>Microsoft Office PowerPoint</Application>
  <PresentationFormat>Affichage à l'écran (4:3)</PresentationFormat>
  <Paragraphs>162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blank</vt:lpstr>
      <vt:lpstr>Synthèse sur la prise en compte de la dimension « biodiversité » dans les opérations de logement social</vt:lpstr>
      <vt:lpstr>Contexte et objectif de l’étude</vt:lpstr>
      <vt:lpstr>Présentation du groupement réalisant la mission</vt:lpstr>
      <vt:lpstr>Calendrier et méthode de l’étude</vt:lpstr>
      <vt:lpstr>Inventaire de la prise en compte de la biodiversité par les organismes HLM - Présentation des études de cas</vt:lpstr>
      <vt:lpstr>Inventaire de la prise en compte de la biodiversité par les organismes HLM - Illustration d’une fiche « Etude de cas »</vt:lpstr>
      <vt:lpstr>Analyse des obligations réglementaires relatives au sujet biodiversité - Liste des fiches</vt:lpstr>
      <vt:lpstr>Analyse des obligations réglementaires relatives au sujet biodiversité - Illustration de fiche</vt:lpstr>
      <vt:lpstr>Rédaction d’un guide pédagogique à destination des organismes HLM - Sommaire du guide</vt:lpstr>
      <vt:lpstr>Rédaction d’un guide pédagogique à destination des organismes HLM - Eléments de contenu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Lebrun</dc:creator>
  <cp:lastModifiedBy>Benjamin Lévêque</cp:lastModifiedBy>
  <cp:revision>1092</cp:revision>
  <cp:lastPrinted>2015-03-19T12:44:57Z</cp:lastPrinted>
  <dcterms:created xsi:type="dcterms:W3CDTF">2012-01-17T09:53:57Z</dcterms:created>
  <dcterms:modified xsi:type="dcterms:W3CDTF">2015-06-04T13:02:34Z</dcterms:modified>
</cp:coreProperties>
</file>