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05" r:id="rId2"/>
    <p:sldId id="338" r:id="rId3"/>
    <p:sldId id="307" r:id="rId4"/>
    <p:sldId id="311" r:id="rId5"/>
    <p:sldId id="339" r:id="rId6"/>
    <p:sldId id="341" r:id="rId7"/>
    <p:sldId id="308" r:id="rId8"/>
    <p:sldId id="313" r:id="rId9"/>
    <p:sldId id="316" r:id="rId10"/>
    <p:sldId id="319" r:id="rId11"/>
    <p:sldId id="322" r:id="rId12"/>
    <p:sldId id="325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903A"/>
    <a:srgbClr val="7FBDA8"/>
    <a:srgbClr val="6AB1BD"/>
    <a:srgbClr val="C4675E"/>
    <a:srgbClr val="6D5C8C"/>
    <a:srgbClr val="B89991"/>
    <a:srgbClr val="A9A8B6"/>
    <a:srgbClr val="082347"/>
    <a:srgbClr val="16C0E8"/>
    <a:srgbClr val="ABD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660"/>
  </p:normalViewPr>
  <p:slideViewPr>
    <p:cSldViewPr showGuides="1">
      <p:cViewPr>
        <p:scale>
          <a:sx n="50" d="100"/>
          <a:sy n="50" d="100"/>
        </p:scale>
        <p:origin x="-2202" y="-762"/>
      </p:cViewPr>
      <p:guideLst>
        <p:guide orient="horz" pos="2160"/>
        <p:guide pos="4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58"/>
    </p:cViewPr>
  </p:sorterViewPr>
  <p:notesViewPr>
    <p:cSldViewPr showGuides="1">
      <p:cViewPr varScale="1">
        <p:scale>
          <a:sx n="67" d="100"/>
          <a:sy n="67" d="100"/>
        </p:scale>
        <p:origin x="-2796" y="-114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D4216-6967-481C-981F-77ACB57A8DE6}" type="datetimeFigureOut">
              <a:rPr lang="fr-FR" smtClean="0"/>
              <a:t>26/01/2015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96395-FA98-4F38-AAFA-38CB4A9F7D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37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E5277-7BCB-4770-987D-CDF800DFA804}" type="datetimeFigureOut">
              <a:rPr lang="fr-FR" smtClean="0"/>
              <a:t>26/01/2015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F3DE-CEB4-4530-B572-182AEFA970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81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llegendre\Mes documents\photos BA 2012\ESH (44) - DR Aiguillon Construction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79" y="1"/>
            <a:ext cx="38213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1" y="1684656"/>
            <a:ext cx="8172400" cy="3590641"/>
          </a:xfrm>
          <a:prstGeom prst="rect">
            <a:avLst/>
          </a:prstGeom>
          <a:solidFill>
            <a:srgbClr val="D8E2E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396000" rtlCol="0" anchor="t"/>
          <a:lstStyle/>
          <a:p>
            <a:pPr algn="l"/>
            <a:r>
              <a:rPr lang="fr-FR" sz="7200" baseline="0" dirty="0" smtClean="0">
                <a:latin typeface="FFF Tusj" panose="02040802050405020203" pitchFamily="18" charset="0"/>
              </a:rPr>
              <a:t> </a:t>
            </a:r>
            <a:endParaRPr lang="fr-FR" sz="7200" dirty="0">
              <a:latin typeface="FFF Tusj" panose="02040802050405020203" pitchFamily="18" charset="0"/>
            </a:endParaRPr>
          </a:p>
        </p:txBody>
      </p:sp>
      <p:sp>
        <p:nvSpPr>
          <p:cNvPr id="16" name="Titre 1"/>
          <p:cNvSpPr txBox="1">
            <a:spLocks/>
          </p:cNvSpPr>
          <p:nvPr userDrawn="1"/>
        </p:nvSpPr>
        <p:spPr>
          <a:xfrm>
            <a:off x="-20466" y="1684656"/>
            <a:ext cx="7859764" cy="3105345"/>
          </a:xfrm>
          <a:prstGeom prst="rect">
            <a:avLst/>
          </a:prstGeom>
        </p:spPr>
        <p:txBody>
          <a:bodyPr vert="horz" lIns="792000" tIns="36000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6000" dirty="0">
              <a:latin typeface="FFF Tusj" panose="02040802050405020203" pitchFamily="18" charset="0"/>
            </a:endParaRPr>
          </a:p>
        </p:txBody>
      </p:sp>
      <p:sp>
        <p:nvSpPr>
          <p:cNvPr id="17" name="Sous-titre 2"/>
          <p:cNvSpPr txBox="1">
            <a:spLocks/>
          </p:cNvSpPr>
          <p:nvPr userDrawn="1"/>
        </p:nvSpPr>
        <p:spPr>
          <a:xfrm>
            <a:off x="3365592" y="4770319"/>
            <a:ext cx="5787135" cy="1260140"/>
          </a:xfrm>
          <a:prstGeom prst="rect">
            <a:avLst/>
          </a:prstGeom>
          <a:solidFill>
            <a:srgbClr val="00B0B9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endParaRPr lang="fr-FR" sz="2400" dirty="0">
              <a:solidFill>
                <a:prstClr val="white"/>
              </a:solidFill>
              <a:latin typeface="Aller" panose="02000503030000020004" pitchFamily="2" charset="0"/>
            </a:endParaRPr>
          </a:p>
        </p:txBody>
      </p:sp>
      <p:pic>
        <p:nvPicPr>
          <p:cNvPr id="18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759" y="1972626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necteur droit 18"/>
          <p:cNvCxnSpPr/>
          <p:nvPr userDrawn="1"/>
        </p:nvCxnSpPr>
        <p:spPr>
          <a:xfrm>
            <a:off x="7839297" y="0"/>
            <a:ext cx="12663" cy="28889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-20467" y="1684656"/>
            <a:ext cx="7872427" cy="3105345"/>
          </a:xfrm>
          <a:prstGeom prst="rect">
            <a:avLst/>
          </a:prstGeom>
        </p:spPr>
        <p:txBody>
          <a:bodyPr lIns="1152000" tIns="396000"/>
          <a:lstStyle>
            <a:lvl1pPr marL="114300" indent="0">
              <a:buNone/>
              <a:defRPr sz="72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2" name="Espace réservé du texte 16"/>
          <p:cNvSpPr>
            <a:spLocks noGrp="1"/>
          </p:cNvSpPr>
          <p:nvPr>
            <p:ph type="body" sz="quarter" idx="11"/>
          </p:nvPr>
        </p:nvSpPr>
        <p:spPr>
          <a:xfrm>
            <a:off x="3383493" y="4790002"/>
            <a:ext cx="5760508" cy="1240458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2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16"/>
          <p:cNvSpPr>
            <a:spLocks noGrp="1"/>
          </p:cNvSpPr>
          <p:nvPr>
            <p:ph type="body" sz="quarter" idx="12"/>
          </p:nvPr>
        </p:nvSpPr>
        <p:spPr>
          <a:xfrm rot="16200000">
            <a:off x="6638471" y="1537144"/>
            <a:ext cx="2756080" cy="329102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1400">
                <a:solidFill>
                  <a:schemeClr val="tx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082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97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12" name="Picture 2" descr="C:\Documents and Settings\llegendre\Mes documents\photos BA 2012\OPH (01) - DR Dynacité OPH de l'Ain - opération HQE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4483" y="-9975"/>
            <a:ext cx="5190497" cy="58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AD903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 userDrawn="1"/>
        </p:nvSpPr>
        <p:spPr>
          <a:xfrm>
            <a:off x="26495" y="2258870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latin typeface="FFF Tusj" panose="02040802050405020203" pitchFamily="18" charset="0"/>
              </a:rPr>
              <a:t>4</a:t>
            </a:r>
            <a:endParaRPr lang="fr-FR" sz="4400" dirty="0">
              <a:latin typeface="FFF Tusj" panose="020408020504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41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AD903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024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AD903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97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12" name="Picture 8" descr="Z:\Archives_mutualisation\PHOTOS DCOM\photos pour bilan d'activité 2011\34 PHOTOS OFFICES - revues 2011\OPH (69) - DR GrandLyon Habitat - pr gens du voyage en voie sédentarisat°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9623" y="2"/>
            <a:ext cx="5185357" cy="581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7FBDA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 userDrawn="1"/>
        </p:nvSpPr>
        <p:spPr>
          <a:xfrm>
            <a:off x="71500" y="2303875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latin typeface="FFF Tusj" panose="02040802050405020203" pitchFamily="18" charset="0"/>
              </a:rPr>
              <a:t>5</a:t>
            </a:r>
            <a:endParaRPr lang="fr-FR" sz="4400" dirty="0">
              <a:latin typeface="FFF Tusj" panose="020408020504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41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7FBDA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024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7FBDA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97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12" name="Picture 2" descr="C:\Documents and Settings\llegendre\Mes documents\photos BA 2012\OPH (93) - DR Opivoy copyright I. Mahie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4483" y="5090"/>
            <a:ext cx="5206122" cy="580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6AB1B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 userDrawn="1"/>
        </p:nvSpPr>
        <p:spPr>
          <a:xfrm>
            <a:off x="55153" y="2346206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latin typeface="FFF Tusj" panose="02040802050405020203" pitchFamily="18" charset="0"/>
              </a:rPr>
              <a:t>6</a:t>
            </a:r>
            <a:endParaRPr lang="fr-FR" sz="4400" dirty="0">
              <a:latin typeface="FFF Tusj" panose="020408020504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41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6AB1B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024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6AB1B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97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Documents and Settings\llegendre\Mes documents\photos BA 2012\ESH ( 78) - DR Valophis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4483" y="5090"/>
            <a:ext cx="5189517" cy="5809024"/>
          </a:xfrm>
          <a:prstGeom prst="rect">
            <a:avLst/>
          </a:prstGeom>
          <a:noFill/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ABD26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 userDrawn="1"/>
        </p:nvSpPr>
        <p:spPr>
          <a:xfrm>
            <a:off x="116504" y="2346205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latin typeface="FFF Tusj" panose="02040802050405020203" pitchFamily="18" charset="0"/>
              </a:rPr>
              <a:t>1</a:t>
            </a:r>
            <a:endParaRPr lang="fr-FR" sz="4400" dirty="0">
              <a:latin typeface="FFF Tusj" panose="02040802050405020203" pitchFamily="18" charset="0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12" name="Picture 4" descr="Z:\Archives_mutualisation\PHOTOS DCOM\photos pour bilan d'activité 2011\35 PHOTOS ESH - revues 2011\ESH (78) - DR Antin Résidences - logement étudiants et jeunes apprentis 2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633981" y="303113"/>
            <a:ext cx="5831506" cy="519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C4675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 userDrawn="1"/>
        </p:nvSpPr>
        <p:spPr>
          <a:xfrm>
            <a:off x="116505" y="2303875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latin typeface="FFF Tusj" panose="02040802050405020203" pitchFamily="18" charset="0"/>
              </a:rPr>
              <a:t>7</a:t>
            </a:r>
            <a:endParaRPr lang="fr-FR" sz="4400" dirty="0">
              <a:latin typeface="FFF Tusj" panose="020408020504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41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C4675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024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C4675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97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12" name="Picture 4" descr="Z:\Archives_mutualisation\PHOTOS DCOM\photos pour bilan d'activité 2011\OPH (88) - DR Epinal Habitat - copyright F. Achdou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82015" y="30839"/>
            <a:ext cx="5133130" cy="578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6D5C8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 userDrawn="1"/>
        </p:nvSpPr>
        <p:spPr>
          <a:xfrm>
            <a:off x="71500" y="2359636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FFF Tusj" panose="02040802050405020203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98441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6D5C8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024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6D5C8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97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22" name="Picture 2" descr="Z:\Archives_mutualisation\PHOTOS DCOM\photos pour bilan d'activité 2011\34 PHOTOS OFFICES - revues 2011\OPH (24) - DR Périgueux Habitat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84318" y="5091"/>
            <a:ext cx="5160662" cy="580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B8999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/>
          <p:cNvSpPr txBox="1"/>
          <p:nvPr userDrawn="1"/>
        </p:nvSpPr>
        <p:spPr>
          <a:xfrm>
            <a:off x="71499" y="2303875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latin typeface="FFF Tusj" panose="02040802050405020203" pitchFamily="18" charset="0"/>
              </a:rPr>
              <a:t>9</a:t>
            </a:r>
            <a:endParaRPr lang="fr-FR" sz="4400" dirty="0">
              <a:latin typeface="FFF Tusj" panose="020408020504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41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B8999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024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B8999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97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12" name="Picture 10" descr="Z:\Archives_mutualisation\PHOTOS DCOM\photos pour bilan d'activité 2011\35 PHOTOS ESH - revues 2011\ESH (76) - DR EDLS Estuaire de la Seine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4488" y="-16542"/>
            <a:ext cx="5160662" cy="58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A9A8B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 userDrawn="1"/>
        </p:nvSpPr>
        <p:spPr>
          <a:xfrm>
            <a:off x="-60124" y="2303874"/>
            <a:ext cx="900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latin typeface="FFF Tusj" panose="02040802050405020203" pitchFamily="18" charset="0"/>
              </a:rPr>
              <a:t>10</a:t>
            </a:r>
            <a:endParaRPr lang="fr-FR" sz="4400" dirty="0">
              <a:latin typeface="FFF Tusj" panose="020408020504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3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ABD26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200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A9A8B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0646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A9A8B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729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4616" y="2202"/>
            <a:ext cx="9148615" cy="6855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00B0B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4951294"/>
            <a:ext cx="5751576" cy="1304994"/>
          </a:xfrm>
          <a:prstGeom prst="rect">
            <a:avLst/>
          </a:prstGeom>
          <a:solidFill>
            <a:srgbClr val="D8E2E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endParaRPr lang="fr-FR" sz="2800" dirty="0" smtClean="0">
              <a:latin typeface="Aller" panose="02000503030000020004" pitchFamily="2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0" y="5019015"/>
            <a:ext cx="5751576" cy="1169551"/>
          </a:xfrm>
          <a:prstGeom prst="rect">
            <a:avLst/>
          </a:prstGeom>
          <a:noFill/>
        </p:spPr>
        <p:txBody>
          <a:bodyPr wrap="square" lIns="1440000" rtlCol="0">
            <a:spAutoFit/>
          </a:bodyPr>
          <a:lstStyle/>
          <a:p>
            <a:r>
              <a:rPr lang="en-US" sz="1400" b="1" dirty="0" smtClean="0">
                <a:latin typeface="Aller" panose="02000503030000020004" pitchFamily="2" charset="0"/>
              </a:rPr>
              <a:t>Union </a:t>
            </a:r>
            <a:r>
              <a:rPr lang="fr-FR" sz="1400" b="1" dirty="0" smtClean="0">
                <a:latin typeface="Aller" panose="02000503030000020004" pitchFamily="2" charset="0"/>
              </a:rPr>
              <a:t>nationale </a:t>
            </a:r>
            <a:r>
              <a:rPr lang="en-US" sz="1400" b="1" dirty="0" smtClean="0">
                <a:latin typeface="Aller" panose="02000503030000020004" pitchFamily="2" charset="0"/>
              </a:rPr>
              <a:t>des </a:t>
            </a:r>
            <a:r>
              <a:rPr lang="en-US" sz="1400" b="1" dirty="0" err="1" smtClean="0">
                <a:latin typeface="Aller" panose="02000503030000020004" pitchFamily="2" charset="0"/>
              </a:rPr>
              <a:t>Fédérations</a:t>
            </a:r>
            <a:r>
              <a:rPr lang="en-US" sz="1400" b="1" dirty="0" smtClean="0">
                <a:latin typeface="Aller" panose="02000503030000020004" pitchFamily="2" charset="0"/>
              </a:rPr>
              <a:t> </a:t>
            </a:r>
            <a:r>
              <a:rPr lang="en-US" sz="1400" b="1" dirty="0" err="1" smtClean="0">
                <a:latin typeface="Aller" panose="02000503030000020004" pitchFamily="2" charset="0"/>
              </a:rPr>
              <a:t>d’organismes</a:t>
            </a:r>
            <a:r>
              <a:rPr lang="en-US" sz="1400" b="1" dirty="0" smtClean="0">
                <a:latin typeface="Aller" panose="02000503030000020004" pitchFamily="2" charset="0"/>
              </a:rPr>
              <a:t> </a:t>
            </a:r>
            <a:r>
              <a:rPr lang="en-US" sz="1400" b="1" dirty="0" err="1" smtClean="0">
                <a:latin typeface="Aller" panose="02000503030000020004" pitchFamily="2" charset="0"/>
              </a:rPr>
              <a:t>Hlm</a:t>
            </a:r>
            <a:endParaRPr lang="en-US" sz="1400" b="1" dirty="0" smtClean="0">
              <a:latin typeface="Aller" panose="02000503030000020004" pitchFamily="2" charset="0"/>
            </a:endParaRPr>
          </a:p>
          <a:p>
            <a:r>
              <a:rPr lang="en-US" sz="1400" dirty="0" smtClean="0">
                <a:latin typeface="Aller" panose="02000503030000020004" pitchFamily="2" charset="0"/>
              </a:rPr>
              <a:t>14, rue Lord-Byron, 75384 Paris </a:t>
            </a:r>
            <a:r>
              <a:rPr lang="en-US" sz="1400" dirty="0" err="1" smtClean="0">
                <a:latin typeface="Aller" panose="02000503030000020004" pitchFamily="2" charset="0"/>
              </a:rPr>
              <a:t>Cedex</a:t>
            </a:r>
            <a:r>
              <a:rPr lang="en-US" sz="1400" dirty="0" smtClean="0">
                <a:latin typeface="Aller" panose="02000503030000020004" pitchFamily="2" charset="0"/>
              </a:rPr>
              <a:t> 08</a:t>
            </a:r>
          </a:p>
          <a:p>
            <a:r>
              <a:rPr lang="en-US" sz="1400" dirty="0" err="1" smtClean="0">
                <a:latin typeface="Aller" panose="02000503030000020004" pitchFamily="2" charset="0"/>
              </a:rPr>
              <a:t>Tél</a:t>
            </a:r>
            <a:r>
              <a:rPr lang="en-US" sz="1400" dirty="0" smtClean="0">
                <a:latin typeface="Aller" panose="02000503030000020004" pitchFamily="2" charset="0"/>
              </a:rPr>
              <a:t>. : 01 40 75 78 00 – Fax : 01 40 75 79 83</a:t>
            </a:r>
          </a:p>
          <a:p>
            <a:endParaRPr lang="en-US" sz="1400" dirty="0" smtClean="0">
              <a:latin typeface="Aller" panose="02000503030000020004" pitchFamily="2" charset="0"/>
            </a:endParaRPr>
          </a:p>
          <a:p>
            <a:r>
              <a:rPr lang="en-US" sz="1400" b="1" dirty="0" smtClean="0">
                <a:solidFill>
                  <a:srgbClr val="D7172F"/>
                </a:solidFill>
                <a:latin typeface="Aller" panose="02000503030000020004" pitchFamily="2" charset="0"/>
              </a:rPr>
              <a:t>www.union-habitat.org</a:t>
            </a:r>
            <a:endParaRPr lang="fr-FR" sz="1400" b="1" dirty="0">
              <a:solidFill>
                <a:srgbClr val="D7172F"/>
              </a:solidFill>
              <a:latin typeface="Aller" panose="02000503030000020004" pitchFamily="2" charset="0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11560" y="324798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00B0B9"/>
                </a:solidFill>
                <a:latin typeface="Aller" panose="02000503030000020004" pitchFamily="2" charset="0"/>
              </a:rPr>
              <a:t>+</a:t>
            </a:r>
            <a:endParaRPr lang="fr-FR" sz="4000" b="1" dirty="0">
              <a:solidFill>
                <a:srgbClr val="00B0B9"/>
              </a:solidFill>
              <a:latin typeface="Aller" panose="02000503030000020004" pitchFamily="2" charset="0"/>
            </a:endParaRPr>
          </a:p>
        </p:txBody>
      </p:sp>
      <p:sp>
        <p:nvSpPr>
          <p:cNvPr id="14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-4616" y="1943835"/>
            <a:ext cx="8404769" cy="629444"/>
          </a:xfrm>
          <a:prstGeom prst="rect">
            <a:avLst/>
          </a:prstGeom>
          <a:ln>
            <a:noFill/>
          </a:ln>
        </p:spPr>
        <p:txBody>
          <a:bodyPr lIns="1296000"/>
          <a:lstStyle>
            <a:lvl1pPr marL="114300" indent="0"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-6172" y="3419193"/>
            <a:ext cx="8404769" cy="629444"/>
          </a:xfrm>
          <a:prstGeom prst="rect">
            <a:avLst/>
          </a:prstGeom>
          <a:ln>
            <a:noFill/>
          </a:ln>
        </p:spPr>
        <p:txBody>
          <a:bodyPr lIns="1296000"/>
          <a:lstStyle>
            <a:lvl1pPr marL="114300" indent="0"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22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ABD26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Z:\Archives_mutualisation\PHOTOS DCOM\photos pour bilan d'activité 2011\SACICAP (47) - DR Ciliopée Immobilier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0"/>
          <a:stretch/>
        </p:blipFill>
        <p:spPr bwMode="auto">
          <a:xfrm>
            <a:off x="3954483" y="0"/>
            <a:ext cx="5190498" cy="581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16C0E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71500" y="2346204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FFF Tusj" panose="02040802050405020203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46367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16C0E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8855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16C0E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4361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12" name="Picture 2" descr="Z:\Archives_mutualisation\PHOTOS DCOM\photos pour bilan d'activité 2011\34 PHOTOS OFFICES - revues 2011\OPH (95) - DR Argenteuil-Bezons Habitat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4483" y="5089"/>
            <a:ext cx="5190497" cy="580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082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 userDrawn="1"/>
        </p:nvSpPr>
        <p:spPr>
          <a:xfrm>
            <a:off x="98246" y="2303874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FFF Tusj" panose="02040802050405020203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98441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082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024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FE83EA1-CAB9-4574-9097-89A49F954ACD}" type="datetime1">
              <a:rPr lang="fr-FR" smtClean="0"/>
              <a:t>26/01/2015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A031847-8044-46A3-9793-64E5BE609C2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79" r:id="rId3"/>
    <p:sldLayoutId id="2147483665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661" r:id="rId3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OFSbis.pdf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Acte%20III.pdf" TargetMode="Externa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ALUR_Amaris_sept2014.ppt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4800" b="1" dirty="0" smtClean="0"/>
              <a:t>Aménagement</a:t>
            </a:r>
            <a:r>
              <a:rPr lang="fr-FR" sz="4800" b="1" dirty="0"/>
              <a:t>, partenariats, montages complexes </a:t>
            </a:r>
            <a:endParaRPr lang="fr-FR" sz="4800" b="1" dirty="0" smtClean="0"/>
          </a:p>
          <a:p>
            <a:r>
              <a:rPr lang="fr-FR" sz="3600" b="1" dirty="0" smtClean="0"/>
              <a:t>1 ère rencontre trimestrielle 2015 du Groupe professionnel  </a:t>
            </a:r>
            <a:endParaRPr lang="fr-FR" sz="3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Direction de la maîtrise d’ouvrage et des politiques patrimoniales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r"/>
            <a:r>
              <a:rPr lang="fr-FR" dirty="0" smtClean="0"/>
              <a:t>27 Janvier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52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fr-FR" b="1" dirty="0"/>
              <a:t>LES ORGANISMES </a:t>
            </a:r>
            <a:r>
              <a:rPr lang="fr-FR" b="1" dirty="0" smtClean="0"/>
              <a:t>DE FONCIER SOLIDAIRE (OPF) </a:t>
            </a:r>
            <a:r>
              <a:rPr lang="fr-FR" b="1" dirty="0"/>
              <a:t>: INTERET ET LIMITES  DE CE NOUVEAU DISPOSITIF MIS EN PLACE PAR LA LOI </a:t>
            </a:r>
            <a:r>
              <a:rPr lang="fr-FR" b="1" dirty="0" smtClean="0"/>
              <a:t>ALUR</a:t>
            </a:r>
          </a:p>
          <a:p>
            <a:r>
              <a:rPr lang="fr-FR" sz="5100" b="1" dirty="0"/>
              <a:t>Vincent LOURIER, Directeur de la Fédération nationale des sociétés coopératives </a:t>
            </a:r>
            <a:r>
              <a:rPr lang="fr-FR" sz="5100" b="1" dirty="0" smtClean="0"/>
              <a:t>d'Hlm    </a:t>
            </a:r>
            <a:r>
              <a:rPr lang="fr-FR" sz="5100" b="1" dirty="0" smtClean="0">
                <a:hlinkClick r:id="rId2" action="ppaction://hlinkfile"/>
              </a:rPr>
              <a:t>OFSbis.pdf</a:t>
            </a:r>
            <a:r>
              <a:rPr lang="fr-FR" sz="5100" b="1" dirty="0" smtClean="0"/>
              <a:t> </a:t>
            </a:r>
            <a:endParaRPr lang="fr-FR" sz="5100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737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lvl="0"/>
            <a:r>
              <a:rPr lang="fr-FR" sz="2400" b="1" dirty="0"/>
              <a:t>REFORME DE LA DECENTRALISATION, LOI DE MODERNISATION DE L'ACTION PUBLIQUE TERRITORIALE ET D'AFFIRMATION DES METROPOLES, PROJET DE LOI SUR LA NOUVELLE ORGANISATION TERRITORIALE : QUELS IMPACTS PROFESSIONNELS SUR LE LOGEMENT, L’URBANISME, L’AMENAGEMENT </a:t>
            </a:r>
            <a:endParaRPr lang="fr-FR" sz="2400" b="1" dirty="0" smtClean="0"/>
          </a:p>
          <a:p>
            <a:r>
              <a:rPr lang="fr-FR" sz="2400" b="1" dirty="0"/>
              <a:t>Dominique BELARGENT, Responsable des partenariats institutionnels, </a:t>
            </a:r>
            <a:r>
              <a:rPr lang="fr-FR" sz="2400" b="1" dirty="0" smtClean="0"/>
              <a:t>USH      </a:t>
            </a:r>
            <a:r>
              <a:rPr lang="fr-FR" sz="2400" b="1" dirty="0" smtClean="0">
                <a:hlinkClick r:id="rId2" action="ppaction://hlinkfile"/>
              </a:rPr>
              <a:t>Acte III.pdf</a:t>
            </a:r>
            <a:r>
              <a:rPr lang="fr-FR" sz="2400" b="1" dirty="0" smtClean="0"/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875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Conclusions et prochaines rencontres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323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Programme de la journée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fr-FR" dirty="0" smtClean="0"/>
              <a:t>10h30 : </a:t>
            </a:r>
          </a:p>
          <a:p>
            <a:pPr lvl="1"/>
            <a:r>
              <a:rPr lang="fr-FR" dirty="0" smtClean="0"/>
              <a:t>LE </a:t>
            </a:r>
            <a:r>
              <a:rPr lang="fr-FR" dirty="0"/>
              <a:t>PROGRAMME D’ETUDES 2015 « URBANISME, AMENAGEMENT, FONCIER » DE L’USH</a:t>
            </a:r>
          </a:p>
          <a:p>
            <a:pPr lvl="2"/>
            <a:r>
              <a:rPr lang="fr-FR" dirty="0" smtClean="0"/>
              <a:t>Jean NIKA, </a:t>
            </a:r>
            <a:r>
              <a:rPr lang="fr-FR" dirty="0"/>
              <a:t>Responsable du Département « Urbanisme, Aménagement, Foncier » </a:t>
            </a:r>
            <a:r>
              <a:rPr lang="fr-FR" dirty="0" smtClean="0"/>
              <a:t>, USH</a:t>
            </a:r>
          </a:p>
          <a:p>
            <a:pPr lvl="2"/>
            <a:r>
              <a:rPr lang="fr-FR" dirty="0" smtClean="0"/>
              <a:t>Dominique BRESARD, </a:t>
            </a:r>
            <a:r>
              <a:rPr lang="fr-FR" dirty="0"/>
              <a:t>Conseillère à l’action professionnelle </a:t>
            </a:r>
            <a:r>
              <a:rPr lang="fr-FR" dirty="0" smtClean="0"/>
              <a:t>, USH</a:t>
            </a:r>
          </a:p>
          <a:p>
            <a:pPr lvl="2"/>
            <a:endParaRPr lang="fr-FR" dirty="0"/>
          </a:p>
          <a:p>
            <a:pPr lvl="0"/>
            <a:r>
              <a:rPr lang="fr-FR" dirty="0" smtClean="0"/>
              <a:t>11h15  </a:t>
            </a:r>
          </a:p>
          <a:p>
            <a:pPr lvl="1"/>
            <a:r>
              <a:rPr lang="fr-FR" dirty="0" smtClean="0"/>
              <a:t>LA </a:t>
            </a:r>
            <a:r>
              <a:rPr lang="fr-FR" dirty="0"/>
              <a:t>DEPOLLUTION DES SOLS POUR L’AMENAGEMENT ET LA CONSTRUCTION : FONDAMENTAUX ET EVOLUTIONS APRES LA LOI ALUR</a:t>
            </a:r>
          </a:p>
          <a:p>
            <a:pPr lvl="2"/>
            <a:r>
              <a:rPr lang="fr-FR" sz="1700" dirty="0"/>
              <a:t>Marc KASZYNSKI, Directeur de l’EPF NORD PAS-DE-CALAIS</a:t>
            </a:r>
          </a:p>
          <a:p>
            <a:pPr lvl="1"/>
            <a:r>
              <a:rPr lang="fr-FR" dirty="0" smtClean="0"/>
              <a:t>LE </a:t>
            </a:r>
            <a:r>
              <a:rPr lang="fr-FR" dirty="0"/>
              <a:t>RENFORCEMENT DES ETABLISSEMENTS PUBLICS FONCIERS : LES DISPOSITIONS DE LA LOI ALUR </a:t>
            </a:r>
          </a:p>
          <a:p>
            <a:pPr lvl="2"/>
            <a:r>
              <a:rPr lang="fr-FR" dirty="0"/>
              <a:t>Marc KASZYNSKI, Directeur de l’EPF NORD </a:t>
            </a:r>
            <a:r>
              <a:rPr lang="fr-FR" dirty="0" smtClean="0"/>
              <a:t>PAS-DE-CALAIS</a:t>
            </a:r>
          </a:p>
          <a:p>
            <a:pPr lvl="2"/>
            <a:endParaRPr lang="fr-FR" dirty="0"/>
          </a:p>
          <a:p>
            <a:r>
              <a:rPr lang="fr-FR" dirty="0" smtClean="0"/>
              <a:t>12h30</a:t>
            </a:r>
          </a:p>
          <a:p>
            <a:pPr lvl="1"/>
            <a:r>
              <a:rPr lang="fr-FR" sz="1500" dirty="0" smtClean="0"/>
              <a:t>PAUSE REPAS AU ROYAL GARDEN</a:t>
            </a:r>
          </a:p>
          <a:p>
            <a:pPr lvl="1"/>
            <a:endParaRPr lang="fr-FR" sz="1500" dirty="0" smtClean="0"/>
          </a:p>
          <a:p>
            <a:pPr lvl="0"/>
            <a:r>
              <a:rPr lang="fr-FR" dirty="0" smtClean="0"/>
              <a:t>14h00</a:t>
            </a:r>
          </a:p>
          <a:p>
            <a:pPr lvl="1"/>
            <a:r>
              <a:rPr lang="fr-FR" dirty="0" smtClean="0"/>
              <a:t>LES </a:t>
            </a:r>
            <a:r>
              <a:rPr lang="fr-FR" dirty="0"/>
              <a:t>ORGANISMES FONCIERS SOLIDAIRES : INTERET ET LIMITES  DE CE NOUVEAU DISPOSITIF MIS EN PLACE PAR LA LOI ALUR</a:t>
            </a:r>
          </a:p>
          <a:p>
            <a:pPr lvl="2"/>
            <a:r>
              <a:rPr lang="fr-FR" dirty="0"/>
              <a:t>Vincent LOURIER, Directeur de la Fédération nationale des sociétés coopératives </a:t>
            </a:r>
            <a:r>
              <a:rPr lang="fr-FR" dirty="0" smtClean="0"/>
              <a:t>d'Hlm</a:t>
            </a:r>
          </a:p>
          <a:p>
            <a:pPr lvl="2"/>
            <a:endParaRPr lang="fr-FR" dirty="0" smtClean="0"/>
          </a:p>
          <a:p>
            <a:pPr lvl="0"/>
            <a:r>
              <a:rPr lang="fr-FR" dirty="0" smtClean="0"/>
              <a:t>14h45</a:t>
            </a:r>
          </a:p>
          <a:p>
            <a:pPr lvl="1"/>
            <a:r>
              <a:rPr lang="fr-FR" dirty="0" smtClean="0"/>
              <a:t>REFORME </a:t>
            </a:r>
            <a:r>
              <a:rPr lang="fr-FR" dirty="0"/>
              <a:t>DE LA DECENTRALISATION, LOI DE MODERNISATION DE L'ACTION PUBLIQUE TERRITORIALE ET D'AFFIRMATION DES METROPOLES, PROJET DE LOI SUR LA NOUVELLE ORGANISATION TERRITORIALE : QUELS IMPACTS PROFESSIONNELS SUR LE LOGEMENT, L’URBANISME, L’AMENAGEMENT </a:t>
            </a:r>
          </a:p>
          <a:p>
            <a:pPr lvl="2"/>
            <a:r>
              <a:rPr lang="fr-FR" dirty="0"/>
              <a:t>Dominique BELARGENT, Responsable des partenariats institutionnels, USH</a:t>
            </a:r>
          </a:p>
          <a:p>
            <a:pPr marL="108000" indent="0">
              <a:buNone/>
            </a:pPr>
            <a:endParaRPr lang="fr-FR" dirty="0" smtClean="0"/>
          </a:p>
          <a:p>
            <a:endParaRPr lang="fr-FR" dirty="0"/>
          </a:p>
          <a:p>
            <a:pPr marL="800100" lvl="1" indent="-342900"/>
            <a:endParaRPr lang="fr-FR" dirty="0"/>
          </a:p>
          <a:p>
            <a:pPr marL="800100" lvl="1" indent="-342900"/>
            <a:endParaRPr lang="fr-FR" dirty="0"/>
          </a:p>
          <a:p>
            <a:pPr marL="1080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113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fr-FR" sz="4400" b="1" dirty="0"/>
              <a:t>LE PROGRAMME </a:t>
            </a:r>
            <a:r>
              <a:rPr lang="fr-FR" sz="4400" b="1" dirty="0" smtClean="0"/>
              <a:t>D’ETUDES </a:t>
            </a:r>
            <a:r>
              <a:rPr lang="fr-FR" sz="4400" b="1" dirty="0"/>
              <a:t>2015 « URBANISME, AMENAGEMENT, FONCIER » DE </a:t>
            </a:r>
            <a:r>
              <a:rPr lang="fr-FR" sz="4400" b="1" dirty="0" smtClean="0"/>
              <a:t>L’USH</a:t>
            </a:r>
          </a:p>
          <a:p>
            <a:r>
              <a:rPr lang="fr-FR" sz="2000" b="1" dirty="0" smtClean="0"/>
              <a:t>Jean Nika, </a:t>
            </a:r>
            <a:r>
              <a:rPr lang="fr-FR" sz="2000" dirty="0"/>
              <a:t>Responsable du Département « Urbanisme, Aménagement, Foncier </a:t>
            </a:r>
            <a:r>
              <a:rPr lang="fr-FR" sz="2000" dirty="0" smtClean="0"/>
              <a:t>» DMOP</a:t>
            </a:r>
            <a:endParaRPr lang="fr-FR" sz="2000" dirty="0"/>
          </a:p>
          <a:p>
            <a:pPr lvl="0"/>
            <a:r>
              <a:rPr lang="fr-FR" sz="2000" b="1" dirty="0" smtClean="0"/>
              <a:t>Dominique Bresard, </a:t>
            </a:r>
            <a:r>
              <a:rPr lang="fr-FR" sz="2000" dirty="0" smtClean="0"/>
              <a:t>Conseillère à l’action professionnelle DMOP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858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sz="4100" dirty="0" smtClean="0"/>
              <a:t>Objectifs du département </a:t>
            </a:r>
            <a:r>
              <a:rPr lang="fr-FR" sz="4100" dirty="0"/>
              <a:t>« Urbanisme, Aménagement, Foncier </a:t>
            </a:r>
            <a:r>
              <a:rPr lang="fr-FR" sz="4100" dirty="0" smtClean="0"/>
              <a:t>» de l’USH au travers des programmes d’études 2014 et 2015</a:t>
            </a:r>
            <a:endParaRPr lang="fr-FR" sz="4100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Aider les organismes à accéder au foncier : par une meilleure connaissance et exercice de leurs outils  et de ceux des collectivités  ; en accédant à des « gisements » fonciers, encore peu exploités, mais promus par les politiques publiques  ; en contribuant à un observatoire des marchés fonciers </a:t>
            </a:r>
            <a:endParaRPr lang="fr-FR" dirty="0" smtClean="0"/>
          </a:p>
          <a:p>
            <a:r>
              <a:rPr lang="fr-FR" dirty="0" smtClean="0"/>
              <a:t>Favoriser </a:t>
            </a:r>
            <a:r>
              <a:rPr lang="fr-FR" dirty="0"/>
              <a:t>l’expression des (inter)organismes en amont, en valorisant leur implication dans l’élaboration  des documents d’urbanisme (PLUI) et de programmation du logement (PLH et PLUIH) </a:t>
            </a:r>
            <a:endParaRPr lang="fr-FR" dirty="0" smtClean="0"/>
          </a:p>
          <a:p>
            <a:r>
              <a:rPr lang="fr-FR" dirty="0" smtClean="0"/>
              <a:t>Appuyer </a:t>
            </a:r>
            <a:r>
              <a:rPr lang="fr-FR" dirty="0"/>
              <a:t>les organismes dans l’exercice de leur fonction d’aménageur ou de promoteur d’opérations de logement social complexes </a:t>
            </a:r>
            <a:endParaRPr lang="fr-FR" dirty="0" smtClean="0"/>
          </a:p>
          <a:p>
            <a:r>
              <a:rPr lang="fr-FR" dirty="0" smtClean="0"/>
              <a:t>Favoriser </a:t>
            </a:r>
            <a:r>
              <a:rPr lang="fr-FR" dirty="0"/>
              <a:t>l’appréhension par les organismes – à l’échelle des territoires - de la notion de « transition énergétique et environnementale », et leur </a:t>
            </a:r>
            <a:r>
              <a:rPr lang="fr-FR" dirty="0" smtClean="0"/>
              <a:t>implication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71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Les études prévues ou en cours de réalisation en 2015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fr-FR" sz="2000" b="1" dirty="0"/>
              <a:t>Développement de l’implication des acteurs du LS dans l’élaboration des documents d’urbanisme et la </a:t>
            </a:r>
            <a:r>
              <a:rPr lang="fr-FR" sz="2000" b="1" dirty="0" smtClean="0"/>
              <a:t>production du foncier</a:t>
            </a:r>
            <a:r>
              <a:rPr lang="fr-FR" sz="600" dirty="0"/>
              <a:t>  </a:t>
            </a:r>
          </a:p>
          <a:p>
            <a:pPr lvl="1" fontAlgn="ctr"/>
            <a:r>
              <a:rPr lang="fr-FR" sz="1400" b="1" dirty="0"/>
              <a:t>Actualisation du cahier 131 - Le Plan Local d’Urbanisme pour favoriser le logement </a:t>
            </a:r>
            <a:r>
              <a:rPr lang="fr-FR" sz="1400" b="1" dirty="0" smtClean="0"/>
              <a:t>social (</a:t>
            </a:r>
            <a:r>
              <a:rPr lang="fr-FR" sz="1400" b="1" dirty="0" err="1" smtClean="0"/>
              <a:t>Codra</a:t>
            </a:r>
            <a:r>
              <a:rPr lang="fr-FR" sz="1400" b="1" dirty="0" smtClean="0"/>
              <a:t>). </a:t>
            </a:r>
          </a:p>
          <a:p>
            <a:pPr lvl="1" fontAlgn="ctr"/>
            <a:r>
              <a:rPr lang="fr-FR" sz="1400" b="1" dirty="0" smtClean="0"/>
              <a:t>Le document sera par la suite illustré par des ex de PLUI (CUB, BMO etc…)</a:t>
            </a:r>
          </a:p>
          <a:p>
            <a:pPr fontAlgn="ctr"/>
            <a:r>
              <a:rPr lang="fr-FR" sz="2000" b="1" dirty="0" smtClean="0"/>
              <a:t>Production </a:t>
            </a:r>
            <a:r>
              <a:rPr lang="fr-FR" sz="2000" b="1" dirty="0"/>
              <a:t>foncier </a:t>
            </a:r>
            <a:r>
              <a:rPr lang="fr-FR" sz="2000" b="1" dirty="0" smtClean="0"/>
              <a:t>pour le logement </a:t>
            </a:r>
            <a:r>
              <a:rPr lang="fr-FR" sz="2000" b="1" dirty="0"/>
              <a:t>social            </a:t>
            </a:r>
            <a:endParaRPr lang="fr-FR" sz="2000" b="1" dirty="0" smtClean="0"/>
          </a:p>
          <a:p>
            <a:pPr lvl="1" fontAlgn="ctr"/>
            <a:r>
              <a:rPr lang="fr-FR" sz="1400" b="1" dirty="0" smtClean="0"/>
              <a:t>Mise </a:t>
            </a:r>
            <a:r>
              <a:rPr lang="fr-FR" sz="1400" b="1" dirty="0"/>
              <a:t>en </a:t>
            </a:r>
            <a:r>
              <a:rPr lang="fr-FR" sz="1400" b="1" dirty="0" err="1"/>
              <a:t>oeuvre</a:t>
            </a:r>
            <a:r>
              <a:rPr lang="fr-FR" sz="1400" b="1" dirty="0"/>
              <a:t> des outils de production du foncier pour le logement social à l'échelle des EPCI (Grand </a:t>
            </a:r>
            <a:r>
              <a:rPr lang="fr-FR" sz="1400" b="1" dirty="0" smtClean="0"/>
              <a:t>Lyon -Adéquation ; Nice Côte d’Azur Sémaphores ; Plaine Commune une fabrique de la ville) et, en cours de réflexion pour 2015 (Marseille </a:t>
            </a:r>
            <a:r>
              <a:rPr lang="fr-FR" sz="1400" b="1" dirty="0"/>
              <a:t>Provence </a:t>
            </a:r>
            <a:r>
              <a:rPr lang="fr-FR" sz="1400" b="1" dirty="0" smtClean="0"/>
              <a:t>Métropole).</a:t>
            </a:r>
          </a:p>
          <a:p>
            <a:pPr fontAlgn="ctr"/>
            <a:r>
              <a:rPr lang="fr-FR" sz="2000" b="1" dirty="0" smtClean="0"/>
              <a:t>Modalités </a:t>
            </a:r>
            <a:r>
              <a:rPr lang="fr-FR" sz="2000" b="1" dirty="0"/>
              <a:t>d’interventions des organismes Hlm en tissus urbains </a:t>
            </a:r>
            <a:r>
              <a:rPr lang="fr-FR" sz="2000" b="1" dirty="0" smtClean="0"/>
              <a:t>existants</a:t>
            </a:r>
          </a:p>
          <a:p>
            <a:pPr lvl="1" fontAlgn="ctr"/>
            <a:r>
              <a:rPr lang="fr-FR" sz="1400" b="1" dirty="0"/>
              <a:t>Etude confiée </a:t>
            </a:r>
            <a:r>
              <a:rPr lang="fr-FR" sz="1400" b="1" dirty="0" smtClean="0"/>
              <a:t>au groupement Adéquation </a:t>
            </a:r>
            <a:r>
              <a:rPr lang="fr-FR" sz="1400" b="1" dirty="0"/>
              <a:t>Babylone ASEA (convention CDC</a:t>
            </a:r>
            <a:r>
              <a:rPr lang="fr-FR" sz="1400" b="1" dirty="0" smtClean="0"/>
              <a:t>)</a:t>
            </a:r>
          </a:p>
          <a:p>
            <a:pPr lvl="2" fontAlgn="ctr"/>
            <a:r>
              <a:rPr lang="fr-FR" sz="1400" b="1" dirty="0" smtClean="0"/>
              <a:t>Elaboration d’une typologie des interventions </a:t>
            </a:r>
          </a:p>
          <a:p>
            <a:pPr lvl="2" fontAlgn="ctr"/>
            <a:r>
              <a:rPr lang="fr-FR" sz="1400" b="1" dirty="0" smtClean="0"/>
              <a:t>Recueil d’exemples d’interventions par enquête</a:t>
            </a:r>
          </a:p>
          <a:p>
            <a:pPr lvl="2" fontAlgn="ctr"/>
            <a:r>
              <a:rPr lang="fr-FR" sz="1400" b="1" dirty="0" smtClean="0"/>
              <a:t>Analyse de 12 opérations référentes</a:t>
            </a:r>
          </a:p>
        </p:txBody>
      </p:sp>
    </p:spTree>
    <p:extLst>
      <p:ext uri="{BB962C8B-B14F-4D97-AF65-F5344CB8AC3E}">
        <p14:creationId xmlns:p14="http://schemas.microsoft.com/office/powerpoint/2010/main" val="353919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Les études prévues ou en cours de réalisation en 2015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b="1" dirty="0"/>
              <a:t>Approche aux échelles urbaines  (quartier, ville, agglomération…) des questions de </a:t>
            </a:r>
            <a:r>
              <a:rPr lang="fr-FR" b="1" dirty="0" smtClean="0"/>
              <a:t>transitions </a:t>
            </a:r>
            <a:r>
              <a:rPr lang="fr-FR" b="1" dirty="0"/>
              <a:t>énergétiques et </a:t>
            </a:r>
            <a:r>
              <a:rPr lang="fr-FR" b="1" dirty="0" smtClean="0"/>
              <a:t>environnementales</a:t>
            </a:r>
          </a:p>
          <a:p>
            <a:pPr marL="697230" lvl="1" indent="-285750">
              <a:buFont typeface="Arial" panose="020B0604020202020204" pitchFamily="34" charset="0"/>
              <a:buChar char="•"/>
            </a:pPr>
            <a:r>
              <a:rPr lang="fr-FR" dirty="0"/>
              <a:t>Etude exploratoire sur ces nouvelles approches de type « territoires à énergie positive » : définition des concepts et méthode, identification des collectivités impliquées et des acteurs ; implications pour les organismes et le mouvement </a:t>
            </a:r>
            <a:r>
              <a:rPr lang="fr-FR" dirty="0" smtClean="0"/>
              <a:t>Hlm</a:t>
            </a:r>
          </a:p>
          <a:p>
            <a:pPr marL="697230" lvl="1" indent="-285750">
              <a:buFont typeface="Arial" panose="020B0604020202020204" pitchFamily="34" charset="0"/>
              <a:buChar char="•"/>
            </a:pPr>
            <a:r>
              <a:rPr lang="fr-FR" dirty="0"/>
              <a:t>Analyse et mise en valeur d’expériences de performance énergétique (y compris architecture bioclimatique, etc…) impliquant des organismes Hlm, par exemple parmi les sites identifiés au titre des concours ou labellisation « </a:t>
            </a:r>
            <a:r>
              <a:rPr lang="fr-FR" dirty="0" err="1"/>
              <a:t>écoquartiers</a:t>
            </a:r>
            <a:r>
              <a:rPr lang="fr-FR" dirty="0"/>
              <a:t> </a:t>
            </a:r>
            <a:r>
              <a:rPr lang="fr-FR" dirty="0" smtClean="0"/>
              <a:t>»</a:t>
            </a:r>
          </a:p>
          <a:p>
            <a:pPr marL="697230" lvl="1" indent="-285750">
              <a:buFont typeface="Arial" panose="020B0604020202020204" pitchFamily="34" charset="0"/>
              <a:buChar char="•"/>
            </a:pPr>
            <a:r>
              <a:rPr lang="fr-FR" dirty="0"/>
              <a:t>Etude « Biodiversité et logement social » </a:t>
            </a:r>
            <a:r>
              <a:rPr lang="fr-FR" dirty="0" smtClean="0"/>
              <a:t>actions lancée  fin 2014.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39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fr-FR" b="1" dirty="0"/>
              <a:t>LA DEPOLLUTION DES SOLS POUR L’AMENAGEMENT ET LA CONSTRUCTION : FONDAMENTAUX ET EVOLUTIONS APRES LA LOI </a:t>
            </a:r>
            <a:r>
              <a:rPr lang="fr-FR" b="1" dirty="0" smtClean="0"/>
              <a:t>ALUR</a:t>
            </a:r>
          </a:p>
          <a:p>
            <a:r>
              <a:rPr lang="fr-FR" sz="3800" b="1" dirty="0"/>
              <a:t>Marc KASZYNSKI, </a:t>
            </a:r>
            <a:r>
              <a:rPr lang="fr-FR" sz="3800" dirty="0"/>
              <a:t>Directeur de l’EPF NORD </a:t>
            </a:r>
            <a:r>
              <a:rPr lang="fr-FR" sz="3800" dirty="0" smtClean="0"/>
              <a:t>PAS-DE-CALAIS     </a:t>
            </a:r>
            <a:r>
              <a:rPr lang="fr-FR" sz="3800" dirty="0" smtClean="0">
                <a:hlinkClick r:id="rId2" action="ppaction://hlinkpres?slideindex=1&amp;slidetitle="/>
              </a:rPr>
              <a:t>ALUR_Amaris_sept2014.ppt</a:t>
            </a:r>
            <a:r>
              <a:rPr lang="fr-FR" sz="3800" dirty="0" smtClean="0"/>
              <a:t>   </a:t>
            </a:r>
            <a:endParaRPr lang="fr-FR" sz="3800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48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b="1" dirty="0"/>
              <a:t>LE RENFORCEMENT DES ETABLISSEMENTS PUBLICS FONCIERS : LES DISPOSITIONS DE LA LOI </a:t>
            </a:r>
            <a:r>
              <a:rPr lang="fr-FR" b="1" dirty="0" smtClean="0"/>
              <a:t>ALUR </a:t>
            </a:r>
          </a:p>
          <a:p>
            <a:r>
              <a:rPr lang="fr-FR" sz="4100" b="1" dirty="0" smtClean="0"/>
              <a:t>Marc</a:t>
            </a:r>
            <a:r>
              <a:rPr lang="fr-FR" b="1" dirty="0" smtClean="0"/>
              <a:t> </a:t>
            </a:r>
            <a:r>
              <a:rPr lang="fr-FR" sz="4100" b="1" dirty="0"/>
              <a:t>KASZYNSKI, </a:t>
            </a:r>
            <a:r>
              <a:rPr lang="fr-FR" sz="4100" dirty="0"/>
              <a:t>Directeur de l’EPF NORD PAS-DE-CALAIS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4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z="6600" dirty="0" smtClean="0"/>
              <a:t>Pause repas au</a:t>
            </a:r>
          </a:p>
          <a:p>
            <a:r>
              <a:rPr lang="fr-FR" sz="6600" dirty="0"/>
              <a:t>Royal </a:t>
            </a:r>
            <a:r>
              <a:rPr lang="fr-FR" sz="6600" dirty="0" smtClean="0"/>
              <a:t>Garden</a:t>
            </a:r>
          </a:p>
          <a:p>
            <a:r>
              <a:rPr lang="fr-FR" sz="4400" dirty="0" smtClean="0"/>
              <a:t>Reprise des travaux à 14 h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51953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ica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FFF Tusj"/>
        <a:ea typeface=""/>
        <a:cs typeface=""/>
      </a:majorFont>
      <a:minorFont>
        <a:latin typeface="Aller"/>
        <a:ea typeface=""/>
        <a:cs typeface=""/>
      </a:minorFont>
    </a:fontScheme>
    <a:fmtScheme name="Apothicai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7200" dirty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1618</TotalTime>
  <Words>230</Words>
  <Application>Microsoft Office PowerPoint</Application>
  <PresentationFormat>Affichage à l'écran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Apothicaire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USH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Loris Legendre</dc:creator>
  <cp:lastModifiedBy>jean nika</cp:lastModifiedBy>
  <cp:revision>67</cp:revision>
  <dcterms:created xsi:type="dcterms:W3CDTF">2013-10-10T07:41:08Z</dcterms:created>
  <dcterms:modified xsi:type="dcterms:W3CDTF">2015-01-26T15:06:25Z</dcterms:modified>
</cp:coreProperties>
</file>